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4"/>
  </p:notesMasterIdLst>
  <p:sldIdLst>
    <p:sldId id="287" r:id="rId2"/>
    <p:sldId id="256" r:id="rId3"/>
    <p:sldId id="260" r:id="rId4"/>
    <p:sldId id="261" r:id="rId5"/>
    <p:sldId id="269" r:id="rId6"/>
    <p:sldId id="262" r:id="rId7"/>
    <p:sldId id="270" r:id="rId8"/>
    <p:sldId id="268" r:id="rId9"/>
    <p:sldId id="273" r:id="rId10"/>
    <p:sldId id="281" r:id="rId11"/>
    <p:sldId id="274" r:id="rId12"/>
    <p:sldId id="288" r:id="rId13"/>
    <p:sldId id="278" r:id="rId14"/>
    <p:sldId id="257" r:id="rId15"/>
    <p:sldId id="266" r:id="rId16"/>
    <p:sldId id="286" r:id="rId17"/>
    <p:sldId id="283" r:id="rId18"/>
    <p:sldId id="263" r:id="rId19"/>
    <p:sldId id="284" r:id="rId20"/>
    <p:sldId id="265" r:id="rId21"/>
    <p:sldId id="289" r:id="rId22"/>
    <p:sldId id="291" r:id="rId2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46"/>
    <a:srgbClr val="00642D"/>
    <a:srgbClr val="009242"/>
    <a:srgbClr val="007098"/>
    <a:srgbClr val="005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248D5-E685-4F65-A3AF-A0F4C6F90B17}" type="datetimeFigureOut">
              <a:rPr lang="pt-BR" smtClean="0"/>
              <a:t>30/08/2019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A0BEB-1DC5-497A-8F76-DF28EA572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595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A0BEB-1DC5-497A-8F76-DF28EA57277D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848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1000"/>
            <a:lum/>
          </a:blip>
          <a:srcRect/>
          <a:stretch>
            <a:fillRect l="-23000" r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>
          <a:xfrm>
            <a:off x="1121295" y="116632"/>
            <a:ext cx="7123113" cy="1673225"/>
          </a:xfrm>
        </p:spPr>
        <p:txBody>
          <a:bodyPr>
            <a:normAutofit fontScale="47500" lnSpcReduction="20000"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endParaRPr lang="pt-BR" dirty="0"/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4400" b="1" dirty="0"/>
              <a:t>PREFEITURA </a:t>
            </a:r>
            <a:r>
              <a:rPr lang="pt-BR" sz="4400" b="1" dirty="0" smtClean="0"/>
              <a:t>DE </a:t>
            </a:r>
            <a:r>
              <a:rPr lang="pt-BR" sz="4400" b="1" dirty="0"/>
              <a:t>JAICÓS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4400" b="1" dirty="0"/>
              <a:t>Secretaria Municipal de Saúde – SMS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4400" dirty="0"/>
              <a:t>Rua Constâncio Lopes, s/n Serranópolis CEP 64.575-000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4400" b="1" i="1" dirty="0" smtClean="0"/>
              <a:t>CNPJ</a:t>
            </a:r>
            <a:r>
              <a:rPr lang="pt-BR" sz="4400" b="1" i="1" dirty="0"/>
              <a:t>: </a:t>
            </a:r>
            <a:r>
              <a:rPr lang="pt-BR" sz="4400" b="1" i="1" dirty="0" smtClean="0"/>
              <a:t>02.110.793/0001-27</a:t>
            </a:r>
            <a:endParaRPr lang="pt-BR" sz="4400" b="1" i="1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780728" y="3212976"/>
            <a:ext cx="7620000" cy="1728192"/>
          </a:xfrm>
        </p:spPr>
        <p:txBody>
          <a:bodyPr>
            <a:normAutofit/>
          </a:bodyPr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AUDIÊNCIA PÚBLICA QUADRIMESTRAL DA SAÚDE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9" name="Imagem 8" descr="JAIBRAS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7687"/>
            <a:ext cx="914400" cy="109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m 9" descr="C:\Users\kaina\OneDrive\Documentos\SMS Jaicós\2017\18556216_111300279450163_4216287126584865262_n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8720" y="510241"/>
            <a:ext cx="1605280" cy="8502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1946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910" y="0"/>
            <a:ext cx="8229600" cy="928670"/>
          </a:xfrm>
        </p:spPr>
        <p:txBody>
          <a:bodyPr>
            <a:normAutofit/>
          </a:bodyPr>
          <a:lstStyle/>
          <a:p>
            <a:pPr algn="ctr"/>
            <a:r>
              <a:rPr lang="pt-BR" sz="4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Principais Programas:</a:t>
            </a:r>
            <a:endParaRPr lang="pt-BR" sz="45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>
          <a:xfrm>
            <a:off x="214282" y="857232"/>
            <a:ext cx="8678198" cy="588413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pt-BR" sz="31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Programa de Agentes Comunitários de Saúde – PACS: </a:t>
            </a:r>
            <a:r>
              <a:rPr lang="pt-BR" sz="3100" b="1" dirty="0" smtClean="0">
                <a:latin typeface="Arial" pitchFamily="34" charset="0"/>
                <a:cs typeface="Arial" pitchFamily="34" charset="0"/>
              </a:rPr>
              <a:t>Por meios de ações individuais ou coletivas, o agente comunitário de saúde realiza atividade de prevenção de doenças e promoção da saúde sob supervisão do gestor local do SUS (a Secretaria Municipal de Saúde).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endParaRPr lang="pt-BR" sz="31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pt-BR" sz="31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Estratégia Saúde da Família - ESF:  </a:t>
            </a:r>
            <a:r>
              <a:rPr lang="pt-BR" sz="3100" b="1" dirty="0" smtClean="0">
                <a:latin typeface="Arial" pitchFamily="34" charset="0"/>
                <a:cs typeface="Arial" pitchFamily="34" charset="0"/>
              </a:rPr>
              <a:t>atendimento ofertado nas unidades básicas de saúde e nas comunidades por meio de visitas domiciliares pelas equipes (enfermeiro, médico, agente de saúde, técnico de enfermagem, odontólogo, auxiliar de saúde bucal).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endParaRPr lang="pt-BR" sz="30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30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endParaRPr lang="pt-BR" sz="2800" b="1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1538" y="214290"/>
            <a:ext cx="7800972" cy="928710"/>
          </a:xfrm>
        </p:spPr>
        <p:txBody>
          <a:bodyPr>
            <a:normAutofit/>
          </a:bodyPr>
          <a:lstStyle/>
          <a:p>
            <a:pPr algn="ctr"/>
            <a:r>
              <a:rPr lang="pt-BR" sz="4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Principais Programas</a:t>
            </a:r>
            <a:r>
              <a:rPr lang="pt-BR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pt-BR" sz="4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>
          <a:xfrm>
            <a:off x="214282" y="1071546"/>
            <a:ext cx="8606190" cy="545379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pt-BR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Programa de Incentivo à Saúde Bucal: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Tem como principal objetivo a ampliação e qualificação do atendimento na atenção básica , possibilitando o acesso a todas as faixas etárias e a oferta de serviços que assegurem o atendimento.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pt-BR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Programação Pactuada Integrada/ Epidemia e Controle de Doenças: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Buscar a equidade de  acesso da população às ações e serviços de saúde em todos os níveis de complexidade.</a:t>
            </a:r>
            <a:endParaRPr lang="pt-BR" sz="2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pt-BR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Núcleo Ampliado  de Saúde da Família e Atenção Básica – NASF-AB: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tem o</a:t>
            </a:r>
            <a:r>
              <a:rPr lang="pt-BR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objetivo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de apoiar a consolidação da Atenção Básica no Brasil, ampliando as ofertas de saúde na rede de serviços, assim como a resolutividade, a abrangência e o alvo das ações.</a:t>
            </a:r>
            <a:endParaRPr lang="pt-BR" sz="19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endParaRPr lang="pt-BR" sz="24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endParaRPr lang="pt-BR" sz="2800" b="1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Principais Programas</a:t>
            </a:r>
            <a:r>
              <a:rPr lang="pt-BR" sz="4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sz="3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Atenção de média e alta complexidade ambulatorial e hospitalar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: ações e serviços de saúde destinados aos procedimentos de média e alta complexidade ambulatorial, a exemplo: Atendimento de Urgência e Emergência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H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ospitalar, Serviço de Atendimento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M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óvel de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U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rgência (SAMU) e Centro de Atenção Psicossocial (CAPS).</a:t>
            </a:r>
            <a:endParaRPr lang="pt-BR" sz="20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213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00034" y="1071546"/>
            <a:ext cx="8229600" cy="5038740"/>
          </a:xfrm>
        </p:spPr>
        <p:txBody>
          <a:bodyPr/>
          <a:lstStyle/>
          <a:p>
            <a:pPr algn="ctr">
              <a:buNone/>
            </a:pPr>
            <a:r>
              <a:rPr lang="pt-BR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TOTAL DA RECEITA ARRECADADA DE JANEIRO ATÉ O MÊS DE ABRIL 2019</a:t>
            </a:r>
          </a:p>
          <a:p>
            <a:endParaRPr lang="pt-BR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pt-BR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945493"/>
              </p:ext>
            </p:extLst>
          </p:nvPr>
        </p:nvGraphicFramePr>
        <p:xfrm>
          <a:off x="467544" y="2492896"/>
          <a:ext cx="8496944" cy="3168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392488"/>
              </a:tblGrid>
              <a:tr h="1652467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RECURSOS</a:t>
                      </a:r>
                      <a:r>
                        <a:rPr lang="pt-BR" sz="16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IMPOSTOS E TRANSFERENCIA DE JANEIRO</a:t>
                      </a:r>
                      <a:r>
                        <a:rPr lang="pt-BR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ATÉ O MÊS DE ABRIL</a:t>
                      </a:r>
                      <a:r>
                        <a:rPr lang="pt-BR" sz="16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 2019 </a:t>
                      </a:r>
                      <a:r>
                        <a:rPr lang="pt-BR" sz="16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PARA O MUNICÍPIO DE JAICÓS</a:t>
                      </a:r>
                      <a:endParaRPr lang="pt-BR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TOTAL EXECUTADO ATÉ O 1º QUADRIMESTRE DE 2019</a:t>
                      </a:r>
                    </a:p>
                    <a:p>
                      <a:pPr algn="ctr"/>
                      <a:endParaRPr lang="pt-BR" sz="16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PERCENTUAL</a:t>
                      </a:r>
                      <a:r>
                        <a:rPr lang="pt-BR" sz="16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MÍNIMO DE 15% DA SAÚDE</a:t>
                      </a:r>
                      <a:endParaRPr lang="pt-BR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515885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latin typeface="Arial" pitchFamily="34" charset="0"/>
                          <a:cs typeface="Arial" pitchFamily="34" charset="0"/>
                        </a:rPr>
                        <a:t>R$ </a:t>
                      </a:r>
                      <a:r>
                        <a:rPr kumimoji="0" lang="pt-BR" sz="2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6.466.626,56</a:t>
                      </a:r>
                      <a:r>
                        <a:rPr kumimoji="0" lang="pt-BR" sz="24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pt-BR" sz="2400" b="0" kern="1200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 15 %</a:t>
                      </a:r>
                    </a:p>
                    <a:p>
                      <a:pPr algn="ctr"/>
                      <a:endParaRPr kumimoji="0" lang="pt-BR" sz="2400" b="0" kern="1200" baseline="0" dirty="0" smtClean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2800" b="1" smtClean="0">
                          <a:solidFill>
                            <a:srgbClr val="009A46"/>
                          </a:solidFill>
                          <a:latin typeface="Arial" pitchFamily="34" charset="0"/>
                          <a:cs typeface="Arial" pitchFamily="34" charset="0"/>
                        </a:rPr>
                        <a:t>EXECUTADO </a:t>
                      </a:r>
                      <a:endParaRPr lang="pt-BR" sz="2400" b="1" dirty="0">
                        <a:solidFill>
                          <a:srgbClr val="009A46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      R$</a:t>
                      </a:r>
                      <a:r>
                        <a:rPr lang="pt-BR" sz="2400" b="1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pt-BR" sz="2400" b="1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969.993,99</a:t>
                      </a:r>
                    </a:p>
                    <a:p>
                      <a:pPr algn="ctr"/>
                      <a:endParaRPr kumimoji="0" lang="pt-BR" sz="2400" b="1" i="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pt-BR" sz="2800" b="1" dirty="0" smtClean="0">
                          <a:solidFill>
                            <a:srgbClr val="009A46"/>
                          </a:solidFill>
                          <a:latin typeface="Arial" pitchFamily="34" charset="0"/>
                          <a:cs typeface="Arial" pitchFamily="34" charset="0"/>
                        </a:rPr>
                        <a:t>        R$</a:t>
                      </a:r>
                      <a:r>
                        <a:rPr lang="pt-BR" sz="2800" b="1" baseline="0" dirty="0" smtClean="0">
                          <a:solidFill>
                            <a:srgbClr val="009A46"/>
                          </a:solidFill>
                          <a:latin typeface="Arial" pitchFamily="34" charset="0"/>
                          <a:cs typeface="Arial" pitchFamily="34" charset="0"/>
                        </a:rPr>
                        <a:t> 1.084.172,95</a:t>
                      </a:r>
                      <a:endParaRPr lang="pt-BR" sz="2800" b="1" dirty="0">
                        <a:solidFill>
                          <a:srgbClr val="009A46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Seta para a direita 4"/>
          <p:cNvSpPr/>
          <p:nvPr/>
        </p:nvSpPr>
        <p:spPr>
          <a:xfrm>
            <a:off x="4427984" y="4437112"/>
            <a:ext cx="122413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Seta para a direita 5"/>
          <p:cNvSpPr/>
          <p:nvPr/>
        </p:nvSpPr>
        <p:spPr>
          <a:xfrm>
            <a:off x="4427984" y="5165687"/>
            <a:ext cx="122413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571472" y="500042"/>
            <a:ext cx="83058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RECEITAS  SAÚDE 2019</a:t>
            </a:r>
            <a:endParaRPr lang="pt-BR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788143503"/>
              </p:ext>
            </p:extLst>
          </p:nvPr>
        </p:nvGraphicFramePr>
        <p:xfrm>
          <a:off x="500034" y="1214422"/>
          <a:ext cx="8215370" cy="4458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/>
                <a:gridCol w="2928958"/>
              </a:tblGrid>
              <a:tr h="1166754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Arial" pitchFamily="34" charset="0"/>
                          <a:cs typeface="Arial" pitchFamily="34" charset="0"/>
                        </a:rPr>
                        <a:t>RECEITAS</a:t>
                      </a:r>
                      <a:endParaRPr lang="pt-BR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1º QUADRIMESTRE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JANEIRO</a:t>
                      </a:r>
                      <a:r>
                        <a:rPr lang="pt-BR" sz="1600" baseline="0" dirty="0" smtClean="0">
                          <a:latin typeface="Arial" pitchFamily="34" charset="0"/>
                          <a:cs typeface="Arial" pitchFamily="34" charset="0"/>
                        </a:rPr>
                        <a:t> A ABRIL DE 2019.</a:t>
                      </a:r>
                      <a:endParaRPr lang="pt-BR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72444">
                <a:tc>
                  <a:txBody>
                    <a:bodyPr/>
                    <a:lstStyle/>
                    <a:p>
                      <a:pPr algn="ctr"/>
                      <a:r>
                        <a:rPr kumimoji="0" lang="pt-BR" sz="22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PISO DE ATENÇÃO BÁSICA FIXO - PAB FIXO</a:t>
                      </a:r>
                    </a:p>
                    <a:p>
                      <a:pPr algn="ctr"/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174.766,68</a:t>
                      </a:r>
                      <a:endParaRPr kumimoji="0" lang="pt-BR" sz="2000" b="1" kern="1200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782769">
                <a:tc>
                  <a:txBody>
                    <a:bodyPr/>
                    <a:lstStyle/>
                    <a:p>
                      <a:pPr algn="ctr"/>
                      <a:r>
                        <a:rPr kumimoji="0" lang="pt-BR" sz="22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PISO DE ATENÇÃO BÁSICA VARIÁVEL </a:t>
                      </a:r>
                    </a:p>
                    <a:p>
                      <a:pPr algn="ctr"/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655.705,00</a:t>
                      </a:r>
                      <a:endParaRPr lang="pt-BR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782769">
                <a:tc>
                  <a:txBody>
                    <a:bodyPr/>
                    <a:lstStyle/>
                    <a:p>
                      <a:pPr algn="ctr"/>
                      <a:r>
                        <a:rPr kumimoji="0" lang="pt-BR" sz="2200" b="1" i="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INCREMENTO TEMPORÁRIO DO PISO DA ATENÇÃO BÁSICA</a:t>
                      </a:r>
                    </a:p>
                    <a:p>
                      <a:pPr algn="ctr"/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  <a:endParaRPr lang="pt-BR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571472" y="714356"/>
            <a:ext cx="83058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RECEITAS  SAÚDE 2019</a:t>
            </a:r>
            <a:endParaRPr lang="pt-BR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87988596"/>
              </p:ext>
            </p:extLst>
          </p:nvPr>
        </p:nvGraphicFramePr>
        <p:xfrm>
          <a:off x="539552" y="1484784"/>
          <a:ext cx="8143932" cy="4469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0660"/>
                <a:gridCol w="3143272"/>
              </a:tblGrid>
              <a:tr h="1177501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RECEITAS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1º QUADRIMESTRE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JANEIRO</a:t>
                      </a:r>
                      <a:r>
                        <a:rPr lang="pt-BR" sz="1600" baseline="0" dirty="0" smtClean="0">
                          <a:latin typeface="Arial" pitchFamily="34" charset="0"/>
                          <a:cs typeface="Arial" pitchFamily="34" charset="0"/>
                        </a:rPr>
                        <a:t> A ABRIL DE 2019.</a:t>
                      </a:r>
                      <a:endParaRPr lang="pt-BR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</a:tr>
              <a:tr h="742624">
                <a:tc>
                  <a:txBody>
                    <a:bodyPr/>
                    <a:lstStyle/>
                    <a:p>
                      <a:pPr algn="ctr"/>
                      <a:r>
                        <a:rPr lang="pt-BR" sz="2200" b="1" dirty="0" smtClean="0">
                          <a:latin typeface="Arial" pitchFamily="34" charset="0"/>
                          <a:cs typeface="Arial" pitchFamily="34" charset="0"/>
                        </a:rPr>
                        <a:t>PROGRAMA</a:t>
                      </a:r>
                      <a:r>
                        <a:rPr lang="pt-BR" sz="2200" b="1" baseline="0" dirty="0" smtClean="0">
                          <a:latin typeface="Arial" pitchFamily="34" charset="0"/>
                          <a:cs typeface="Arial" pitchFamily="34" charset="0"/>
                        </a:rPr>
                        <a:t> ASSISTÊNCIA FARMACÊUTICA BÁSICA</a:t>
                      </a:r>
                    </a:p>
                    <a:p>
                      <a:pPr algn="ctr"/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34.828,48</a:t>
                      </a:r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742624">
                <a:tc>
                  <a:txBody>
                    <a:bodyPr/>
                    <a:lstStyle/>
                    <a:p>
                      <a:pPr algn="ctr"/>
                      <a:r>
                        <a:rPr lang="pt-BR" sz="2200" b="1" baseline="0" dirty="0" smtClean="0">
                          <a:latin typeface="Arial" pitchFamily="34" charset="0"/>
                          <a:cs typeface="Arial" pitchFamily="34" charset="0"/>
                        </a:rPr>
                        <a:t>ATENÇÃO À SAÚDE DA POPULAÇÃO NO MAC</a:t>
                      </a:r>
                    </a:p>
                    <a:p>
                      <a:pPr algn="ctr"/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2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545.360,84</a:t>
                      </a:r>
                      <a:endParaRPr lang="pt-BR" sz="2800" b="1" dirty="0">
                        <a:effectLst/>
                      </a:endParaRPr>
                    </a:p>
                  </a:txBody>
                  <a:tcPr marL="76200" marR="76200" marT="76200" marB="76200" anchor="ctr"/>
                </a:tc>
              </a:tr>
              <a:tr h="742624">
                <a:tc>
                  <a:txBody>
                    <a:bodyPr/>
                    <a:lstStyle/>
                    <a:p>
                      <a:pPr algn="ctr"/>
                      <a:r>
                        <a:rPr lang="pt-BR" sz="2200" b="1" dirty="0" smtClean="0">
                          <a:latin typeface="Arial" pitchFamily="34" charset="0"/>
                          <a:cs typeface="Arial" pitchFamily="34" charset="0"/>
                        </a:rPr>
                        <a:t>PROGRAMA DE AGENTES COMUNITÁRIOS</a:t>
                      </a:r>
                      <a:r>
                        <a:rPr lang="pt-BR" sz="2200" b="1" baseline="0" dirty="0" smtClean="0">
                          <a:latin typeface="Arial" pitchFamily="34" charset="0"/>
                          <a:cs typeface="Arial" pitchFamily="34" charset="0"/>
                        </a:rPr>
                        <a:t> DE SAÚDE –PACS</a:t>
                      </a:r>
                    </a:p>
                    <a:p>
                      <a:pPr algn="ctr"/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161.250,00</a:t>
                      </a:r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571472" y="714356"/>
            <a:ext cx="83058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RECEITAS  SAÚDE 2019</a:t>
            </a:r>
            <a:endParaRPr lang="pt-BR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422341997"/>
              </p:ext>
            </p:extLst>
          </p:nvPr>
        </p:nvGraphicFramePr>
        <p:xfrm>
          <a:off x="539552" y="1484784"/>
          <a:ext cx="8143932" cy="4713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0660"/>
                <a:gridCol w="3143272"/>
              </a:tblGrid>
              <a:tr h="1177501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RECEITAS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1º QUADRIMESTRE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JANEIRO</a:t>
                      </a:r>
                      <a:r>
                        <a:rPr lang="pt-BR" sz="1600" baseline="0" dirty="0" smtClean="0">
                          <a:latin typeface="Arial" pitchFamily="34" charset="0"/>
                          <a:cs typeface="Arial" pitchFamily="34" charset="0"/>
                        </a:rPr>
                        <a:t> A ABRIL DE 2019.</a:t>
                      </a:r>
                      <a:endParaRPr lang="pt-BR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</a:tr>
              <a:tr h="742624">
                <a:tc>
                  <a:txBody>
                    <a:bodyPr/>
                    <a:lstStyle/>
                    <a:p>
                      <a:pPr algn="l" fontAlgn="ctr"/>
                      <a:r>
                        <a:rPr lang="pt-BR" sz="2400" b="1" dirty="0">
                          <a:effectLst/>
                        </a:rPr>
                        <a:t/>
                      </a:r>
                      <a:br>
                        <a:rPr lang="pt-BR" sz="2400" b="1" dirty="0">
                          <a:effectLst/>
                        </a:rPr>
                      </a:br>
                      <a:r>
                        <a:rPr lang="pt-BR" sz="2400" b="1" dirty="0">
                          <a:effectLst/>
                        </a:rPr>
                        <a:t>ESTRUTURAÇÃO DA ATENÇÃO À SAÚDE BUCAL</a:t>
                      </a: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54.000,00</a:t>
                      </a:r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742624">
                <a:tc>
                  <a:txBody>
                    <a:bodyPr/>
                    <a:lstStyle/>
                    <a:p>
                      <a:pPr algn="ctr"/>
                      <a:r>
                        <a:rPr kumimoji="0" lang="pt-BR" sz="2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ESTRUTURAÇÃO DE UNIDADES DE ATENÇÃO ESPECIALIZADA EM SAÚDE</a:t>
                      </a:r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dirty="0">
                          <a:effectLst/>
                        </a:rPr>
                        <a:t>216.880,00</a:t>
                      </a:r>
                    </a:p>
                  </a:txBody>
                  <a:tcPr marL="76200" marR="76200" marT="76200" marB="76200" anchor="ctr"/>
                </a:tc>
              </a:tr>
              <a:tr h="742624">
                <a:tc>
                  <a:txBody>
                    <a:bodyPr/>
                    <a:lstStyle/>
                    <a:p>
                      <a:pPr algn="ctr"/>
                      <a:r>
                        <a:rPr lang="pt-BR" sz="2200" b="1" dirty="0" smtClean="0">
                          <a:latin typeface="Arial" pitchFamily="34" charset="0"/>
                          <a:cs typeface="Arial" pitchFamily="34" charset="0"/>
                        </a:rPr>
                        <a:t>COFINANCIAMENTO - APOIO FINANCEIRO</a:t>
                      </a:r>
                      <a:endParaRPr lang="pt-BR" sz="22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2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22.035,38</a:t>
                      </a:r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81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571472" y="714356"/>
            <a:ext cx="83058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RECEITAS  SAÚDE 2019</a:t>
            </a:r>
            <a:endParaRPr lang="pt-BR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84000285"/>
              </p:ext>
            </p:extLst>
          </p:nvPr>
        </p:nvGraphicFramePr>
        <p:xfrm>
          <a:off x="642910" y="1928802"/>
          <a:ext cx="8143932" cy="2761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0660"/>
                <a:gridCol w="3143272"/>
              </a:tblGrid>
              <a:tr h="1221195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RECEITAS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1º QUADRIMESTRE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JANEIRO</a:t>
                      </a:r>
                      <a:r>
                        <a:rPr lang="pt-BR" sz="1600" baseline="0" dirty="0" smtClean="0">
                          <a:latin typeface="Arial" pitchFamily="34" charset="0"/>
                          <a:cs typeface="Arial" pitchFamily="34" charset="0"/>
                        </a:rPr>
                        <a:t> A ABRIL DE 2019.</a:t>
                      </a:r>
                      <a:endParaRPr lang="pt-BR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</a:tr>
              <a:tr h="770181">
                <a:tc>
                  <a:txBody>
                    <a:bodyPr/>
                    <a:lstStyle/>
                    <a:p>
                      <a:pPr algn="ctr"/>
                      <a:r>
                        <a:rPr lang="pt-BR" sz="2200" b="1" dirty="0" smtClean="0">
                          <a:latin typeface="Arial" pitchFamily="34" charset="0"/>
                          <a:cs typeface="Arial" pitchFamily="34" charset="0"/>
                        </a:rPr>
                        <a:t>PROGRAMA</a:t>
                      </a:r>
                      <a:r>
                        <a:rPr lang="pt-BR" sz="2200" b="1" baseline="0" dirty="0" smtClean="0">
                          <a:latin typeface="Arial" pitchFamily="34" charset="0"/>
                          <a:cs typeface="Arial" pitchFamily="34" charset="0"/>
                        </a:rPr>
                        <a:t> DE VIGILÂNCIA EM SAÚDE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>
                          <a:latin typeface="Arial" pitchFamily="34" charset="0"/>
                          <a:cs typeface="Arial" pitchFamily="34" charset="0"/>
                        </a:rPr>
                        <a:t>34.191,52</a:t>
                      </a:r>
                      <a:endParaRPr lang="pt-BR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770181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TOTAL TRANSFERÊNCIA</a:t>
                      </a:r>
                      <a:r>
                        <a:rPr lang="pt-BR" sz="2400" b="1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-SUS</a:t>
                      </a:r>
                      <a:endParaRPr lang="pt-BR" sz="24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2.000.807,52</a:t>
                      </a:r>
                      <a:endParaRPr lang="pt-BR" sz="24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500034" y="500042"/>
            <a:ext cx="83058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rgbClr val="009242"/>
                </a:solidFill>
                <a:latin typeface="Arial" pitchFamily="34" charset="0"/>
                <a:cs typeface="Arial" pitchFamily="34" charset="0"/>
              </a:rPr>
              <a:t>DESPESAS  SAÚDE 2019</a:t>
            </a:r>
            <a:endParaRPr lang="pt-BR" b="1" dirty="0">
              <a:solidFill>
                <a:srgbClr val="009242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33638636"/>
              </p:ext>
            </p:extLst>
          </p:nvPr>
        </p:nvGraphicFramePr>
        <p:xfrm>
          <a:off x="428596" y="1500174"/>
          <a:ext cx="8501122" cy="4759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9548"/>
                <a:gridCol w="3061574"/>
              </a:tblGrid>
              <a:tr h="1193374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DESPESAS</a:t>
                      </a:r>
                      <a:endParaRPr lang="pt-BR" sz="1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1º QUADRIMESTRE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JANEIRO</a:t>
                      </a:r>
                      <a:r>
                        <a:rPr lang="pt-BR" sz="1600" baseline="0" dirty="0" smtClean="0">
                          <a:latin typeface="Arial" pitchFamily="34" charset="0"/>
                          <a:cs typeface="Arial" pitchFamily="34" charset="0"/>
                        </a:rPr>
                        <a:t> A ABRIL DE 2019.</a:t>
                      </a:r>
                      <a:endParaRPr lang="pt-BR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973464">
                <a:tc>
                  <a:txBody>
                    <a:bodyPr/>
                    <a:lstStyle/>
                    <a:p>
                      <a:pPr algn="ctr"/>
                      <a:endParaRPr lang="pt-BR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2400" b="1" dirty="0" smtClean="0">
                          <a:latin typeface="Arial" pitchFamily="34" charset="0"/>
                          <a:cs typeface="Arial" pitchFamily="34" charset="0"/>
                        </a:rPr>
                        <a:t>Contratação Por Tempo Determinado</a:t>
                      </a:r>
                    </a:p>
                    <a:p>
                      <a:pPr algn="ctr"/>
                      <a:endParaRPr lang="pt-BR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4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1.211.756,70</a:t>
                      </a:r>
                      <a:endParaRPr lang="pt-BR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973464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latin typeface="Arial" pitchFamily="34" charset="0"/>
                          <a:cs typeface="Arial" pitchFamily="34" charset="0"/>
                        </a:rPr>
                        <a:t>Vencimentos</a:t>
                      </a:r>
                      <a:r>
                        <a:rPr lang="pt-BR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e Vantagens </a:t>
                      </a:r>
                      <a:r>
                        <a:rPr lang="pt-BR" sz="2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Fixas-Pessoal</a:t>
                      </a:r>
                      <a:r>
                        <a:rPr lang="pt-BR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civil</a:t>
                      </a:r>
                    </a:p>
                    <a:p>
                      <a:pPr algn="ctr"/>
                      <a:endParaRPr lang="pt-BR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4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1.082.944,66</a:t>
                      </a:r>
                      <a:endParaRPr lang="pt-BR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81425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latin typeface="Arial" pitchFamily="34" charset="0"/>
                          <a:cs typeface="Arial" pitchFamily="34" charset="0"/>
                        </a:rPr>
                        <a:t>Obrigações Patronais</a:t>
                      </a:r>
                    </a:p>
                    <a:p>
                      <a:pPr algn="ctr"/>
                      <a:endParaRPr lang="pt-BR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4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234.936,91</a:t>
                      </a:r>
                      <a:endParaRPr lang="pt-BR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500034" y="500042"/>
            <a:ext cx="83058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rgbClr val="009242"/>
                </a:solidFill>
                <a:latin typeface="Arial" pitchFamily="34" charset="0"/>
                <a:cs typeface="Arial" pitchFamily="34" charset="0"/>
              </a:rPr>
              <a:t>DESPESAS  SAÚDE 2019</a:t>
            </a:r>
            <a:endParaRPr lang="pt-BR" b="1" dirty="0">
              <a:solidFill>
                <a:srgbClr val="009242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951001574"/>
              </p:ext>
            </p:extLst>
          </p:nvPr>
        </p:nvGraphicFramePr>
        <p:xfrm>
          <a:off x="428596" y="1500174"/>
          <a:ext cx="8501122" cy="5064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9548"/>
                <a:gridCol w="3061574"/>
              </a:tblGrid>
              <a:tr h="1193374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DESPESAS</a:t>
                      </a:r>
                      <a:endParaRPr lang="pt-BR" sz="1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1º QUADRIMESTRE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JANEIRO</a:t>
                      </a:r>
                      <a:r>
                        <a:rPr lang="pt-BR" sz="1600" baseline="0" dirty="0" smtClean="0">
                          <a:latin typeface="Arial" pitchFamily="34" charset="0"/>
                          <a:cs typeface="Arial" pitchFamily="34" charset="0"/>
                        </a:rPr>
                        <a:t> A ABRIL DE 2019.</a:t>
                      </a:r>
                      <a:endParaRPr lang="pt-BR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81425">
                <a:tc>
                  <a:txBody>
                    <a:bodyPr/>
                    <a:lstStyle/>
                    <a:p>
                      <a:pPr algn="ctr"/>
                      <a:r>
                        <a:rPr lang="pt-BR" sz="2300" b="1" dirty="0" smtClean="0">
                          <a:latin typeface="Arial" pitchFamily="34" charset="0"/>
                          <a:cs typeface="Arial" pitchFamily="34" charset="0"/>
                        </a:rPr>
                        <a:t>Diárias</a:t>
                      </a:r>
                      <a:endParaRPr lang="pt-BR" sz="2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pt-BR" sz="2300" b="1" kern="1200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r>
                        <a:rPr kumimoji="0" lang="pt-BR" sz="23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15.150,00</a:t>
                      </a:r>
                    </a:p>
                  </a:txBody>
                  <a:tcPr anchor="ctr"/>
                </a:tc>
              </a:tr>
              <a:tr h="681425">
                <a:tc>
                  <a:txBody>
                    <a:bodyPr/>
                    <a:lstStyle/>
                    <a:p>
                      <a:pPr algn="ctr"/>
                      <a:r>
                        <a:rPr kumimoji="0" lang="pt-BR" sz="23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Equipamentos e Material Permanente</a:t>
                      </a:r>
                      <a:endParaRPr lang="pt-BR" sz="2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pt-BR" sz="2300" b="1" kern="1200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r>
                        <a:rPr kumimoji="0" lang="pt-BR" sz="23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30.472,84</a:t>
                      </a:r>
                    </a:p>
                  </a:txBody>
                  <a:tcPr anchor="ctr"/>
                </a:tc>
              </a:tr>
              <a:tr h="681425">
                <a:tc>
                  <a:txBody>
                    <a:bodyPr/>
                    <a:lstStyle/>
                    <a:p>
                      <a:pPr algn="ctr"/>
                      <a:r>
                        <a:rPr lang="pt-BR" sz="2300" b="1" dirty="0" smtClean="0">
                          <a:latin typeface="Arial" pitchFamily="34" charset="0"/>
                          <a:cs typeface="Arial" pitchFamily="34" charset="0"/>
                        </a:rPr>
                        <a:t>Material de Consumo</a:t>
                      </a:r>
                      <a:endParaRPr lang="pt-BR" sz="2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pt-BR" sz="2300" b="1" kern="1200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r>
                        <a:rPr kumimoji="0" lang="pt-BR" sz="23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982.326,18</a:t>
                      </a:r>
                    </a:p>
                    <a:p>
                      <a:pPr algn="ctr"/>
                      <a:endParaRPr lang="pt-BR" sz="2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81425">
                <a:tc>
                  <a:txBody>
                    <a:bodyPr/>
                    <a:lstStyle/>
                    <a:p>
                      <a:pPr algn="ctr"/>
                      <a:r>
                        <a:rPr lang="pt-BR" sz="2300" b="1" dirty="0" smtClean="0">
                          <a:latin typeface="Arial" pitchFamily="34" charset="0"/>
                          <a:cs typeface="Arial" pitchFamily="34" charset="0"/>
                        </a:rPr>
                        <a:t>Outras</a:t>
                      </a:r>
                      <a:r>
                        <a:rPr lang="pt-BR" sz="2300" b="1" baseline="0" dirty="0" smtClean="0">
                          <a:latin typeface="Arial" pitchFamily="34" charset="0"/>
                          <a:cs typeface="Arial" pitchFamily="34" charset="0"/>
                        </a:rPr>
                        <a:t> Despesas Variáveis</a:t>
                      </a:r>
                      <a:endParaRPr lang="pt-BR" sz="2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pt-BR" sz="2300" b="1" kern="1200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r>
                        <a:rPr kumimoji="0" lang="pt-BR" sz="23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80.326,72</a:t>
                      </a:r>
                    </a:p>
                    <a:p>
                      <a:pPr algn="ctr"/>
                      <a:endParaRPr lang="pt-BR" sz="2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00034" y="2357430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400" dirty="0" smtClean="0"/>
              <a:t/>
            </a:r>
            <a:br>
              <a:rPr lang="pt-BR" sz="4400" dirty="0" smtClean="0"/>
            </a:br>
            <a:r>
              <a:rPr lang="pt-BR" sz="4400" dirty="0" smtClean="0"/>
              <a:t/>
            </a:r>
            <a:br>
              <a:rPr lang="pt-BR" sz="4400" dirty="0" smtClean="0"/>
            </a:br>
            <a:r>
              <a:rPr lang="pt-BR" sz="4400" dirty="0" smtClean="0"/>
              <a:t/>
            </a:r>
            <a:br>
              <a:rPr lang="pt-BR" sz="4400" dirty="0" smtClean="0"/>
            </a:br>
            <a:r>
              <a:rPr lang="pt-BR" sz="4400" dirty="0" smtClean="0"/>
              <a:t/>
            </a:r>
            <a:br>
              <a:rPr lang="pt-BR" sz="4400" dirty="0" smtClean="0"/>
            </a:br>
            <a:r>
              <a:rPr lang="pt-BR" sz="4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pt-BR" sz="4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BR" sz="4000" dirty="0" smtClean="0">
                <a:solidFill>
                  <a:schemeClr val="bg1"/>
                </a:solidFill>
                <a:latin typeface="Arial Black" pitchFamily="34" charset="0"/>
              </a:rPr>
              <a:t>PRESTAÇÃO DE CONTAS SAÚDE </a:t>
            </a:r>
            <a:br>
              <a:rPr lang="pt-BR" sz="4000" dirty="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chemeClr val="bg1"/>
                </a:solidFill>
                <a:latin typeface="Arial Black" pitchFamily="34" charset="0"/>
              </a:rPr>
              <a:t>1º QUADRIMESTRE 2019</a:t>
            </a:r>
            <a:br>
              <a:rPr lang="pt-BR" sz="4000" dirty="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pt-BR" sz="4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t-BR" sz="4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1520" y="2636912"/>
            <a:ext cx="8712968" cy="4221088"/>
          </a:xfrm>
        </p:spPr>
        <p:txBody>
          <a:bodyPr>
            <a:normAutofit fontScale="92500"/>
          </a:bodyPr>
          <a:lstStyle/>
          <a:p>
            <a:pPr algn="ctr"/>
            <a:r>
              <a:rPr lang="pt-BR" sz="4000" b="1" u="sng" dirty="0" smtClean="0">
                <a:solidFill>
                  <a:srgbClr val="FF0000"/>
                </a:solidFill>
                <a:latin typeface="Antique Olive" pitchFamily="34" charset="0"/>
              </a:rPr>
              <a:t>LEI COMPLEMENTAR Nº 141, DE 13 DE JANEIRO DE 2012</a:t>
            </a:r>
          </a:p>
          <a:p>
            <a:pPr algn="ctr"/>
            <a:endParaRPr lang="pt-BR" sz="3200" b="1" dirty="0" smtClean="0">
              <a:solidFill>
                <a:schemeClr val="tx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3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SECRETARIA MUNICIPAL DE SAÚDE </a:t>
            </a:r>
          </a:p>
          <a:p>
            <a:pPr algn="ctr"/>
            <a:endParaRPr lang="pt-BR" sz="3600" b="1" dirty="0" smtClean="0">
              <a:solidFill>
                <a:schemeClr val="bg1"/>
              </a:solidFill>
              <a:latin typeface="Arial Black" pitchFamily="34" charset="0"/>
              <a:cs typeface="Arial" pitchFamily="34" charset="0"/>
            </a:endParaRPr>
          </a:p>
          <a:p>
            <a:pPr algn="ctr"/>
            <a:r>
              <a:rPr lang="pt-BR" sz="3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PREFEITURA MUNICIPAL DE </a:t>
            </a:r>
          </a:p>
          <a:p>
            <a:pPr algn="ctr"/>
            <a:r>
              <a:rPr lang="pt-BR" sz="3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JAICÓS – PI</a:t>
            </a:r>
          </a:p>
          <a:p>
            <a:pPr algn="l"/>
            <a:endParaRPr lang="pt-BR" sz="3600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428596" y="285728"/>
            <a:ext cx="83058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rgbClr val="009242"/>
                </a:solidFill>
                <a:latin typeface="Arial" pitchFamily="34" charset="0"/>
                <a:cs typeface="Arial" pitchFamily="34" charset="0"/>
              </a:rPr>
              <a:t>DESPESAS  SAÚDE 2019</a:t>
            </a:r>
            <a:endParaRPr lang="pt-BR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38457452"/>
              </p:ext>
            </p:extLst>
          </p:nvPr>
        </p:nvGraphicFramePr>
        <p:xfrm>
          <a:off x="357158" y="1500174"/>
          <a:ext cx="8574270" cy="4382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8939"/>
                <a:gridCol w="2905331"/>
              </a:tblGrid>
              <a:tr h="1508715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DESPESAS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1º QUADRIMESTRE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JANEIRO</a:t>
                      </a:r>
                      <a:r>
                        <a:rPr lang="pt-BR" sz="1600" baseline="0" dirty="0" smtClean="0">
                          <a:latin typeface="Arial" pitchFamily="34" charset="0"/>
                          <a:cs typeface="Arial" pitchFamily="34" charset="0"/>
                        </a:rPr>
                        <a:t> A ABRIL DE 2019.</a:t>
                      </a:r>
                      <a:endParaRPr lang="pt-BR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806987">
                <a:tc>
                  <a:txBody>
                    <a:bodyPr/>
                    <a:lstStyle/>
                    <a:p>
                      <a:pPr algn="ctr"/>
                      <a:r>
                        <a:rPr lang="pt-BR" sz="2300" b="1" dirty="0" smtClean="0">
                          <a:latin typeface="Arial" pitchFamily="34" charset="0"/>
                          <a:cs typeface="Arial" pitchFamily="34" charset="0"/>
                        </a:rPr>
                        <a:t>Outros</a:t>
                      </a:r>
                      <a:r>
                        <a:rPr lang="pt-BR" sz="2300" b="1" baseline="0" dirty="0" smtClean="0">
                          <a:latin typeface="Arial" pitchFamily="34" charset="0"/>
                          <a:cs typeface="Arial" pitchFamily="34" charset="0"/>
                        </a:rPr>
                        <a:t> Serviços de Terceiros – Pessoas Físicas</a:t>
                      </a:r>
                    </a:p>
                    <a:p>
                      <a:pPr algn="ctr"/>
                      <a:endParaRPr lang="pt-BR" sz="2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3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169.084,39</a:t>
                      </a:r>
                      <a:endParaRPr lang="pt-BR" sz="2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806987">
                <a:tc>
                  <a:txBody>
                    <a:bodyPr/>
                    <a:lstStyle/>
                    <a:p>
                      <a:pPr algn="ctr"/>
                      <a:r>
                        <a:rPr lang="pt-BR" sz="2300" b="1" dirty="0" smtClean="0">
                          <a:latin typeface="Arial" pitchFamily="34" charset="0"/>
                          <a:cs typeface="Arial" pitchFamily="34" charset="0"/>
                        </a:rPr>
                        <a:t>Outros</a:t>
                      </a:r>
                      <a:r>
                        <a:rPr lang="pt-BR" sz="2300" b="1" baseline="0" dirty="0" smtClean="0">
                          <a:latin typeface="Arial" pitchFamily="34" charset="0"/>
                          <a:cs typeface="Arial" pitchFamily="34" charset="0"/>
                        </a:rPr>
                        <a:t> Serviços de Terceiros – Pessoas Jurídicas</a:t>
                      </a:r>
                    </a:p>
                    <a:p>
                      <a:pPr algn="ctr"/>
                      <a:endParaRPr lang="pt-BR" sz="2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3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335.754,68</a:t>
                      </a:r>
                      <a:endParaRPr lang="pt-BR" sz="2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87297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rgbClr val="00642D"/>
                          </a:solidFill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r>
                        <a:rPr lang="pt-BR" sz="2400" b="1" baseline="0" dirty="0" smtClean="0">
                          <a:solidFill>
                            <a:srgbClr val="00642D"/>
                          </a:solidFill>
                          <a:latin typeface="Arial" pitchFamily="34" charset="0"/>
                          <a:cs typeface="Arial" pitchFamily="34" charset="0"/>
                        </a:rPr>
                        <a:t> DAS DESPESAS</a:t>
                      </a:r>
                      <a:endParaRPr lang="pt-BR" sz="2400" b="1" dirty="0">
                        <a:solidFill>
                          <a:srgbClr val="00642D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400" b="1" kern="1200" baseline="0" dirty="0" smtClean="0">
                          <a:solidFill>
                            <a:srgbClr val="00642D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4.188.893,58</a:t>
                      </a:r>
                      <a:endParaRPr lang="pt-BR" sz="2400" b="1" dirty="0">
                        <a:solidFill>
                          <a:srgbClr val="00642D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404664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/>
              <a:t>BALANÇO SOCIAL – 1º QUADRIMESTRE 2019</a:t>
            </a:r>
            <a:endParaRPr lang="pt-BR" sz="3200" b="1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496858"/>
              </p:ext>
            </p:extLst>
          </p:nvPr>
        </p:nvGraphicFramePr>
        <p:xfrm>
          <a:off x="539552" y="1050998"/>
          <a:ext cx="8208911" cy="54716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9795"/>
                <a:gridCol w="1048779"/>
                <a:gridCol w="1280421"/>
                <a:gridCol w="988873"/>
                <a:gridCol w="913787"/>
                <a:gridCol w="1257256"/>
              </a:tblGrid>
              <a:tr h="4494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PROCEDIMENTOS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JANEIRO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FEVEREIRO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MARÇO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</a:tr>
              <a:tr h="2247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Agendamentos de Exames 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440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455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415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1.710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>
                    <a:solidFill>
                      <a:srgbClr val="92D050"/>
                    </a:solidFill>
                  </a:tcPr>
                </a:tc>
              </a:tr>
              <a:tr h="2247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Agendamento de Consultas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176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152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324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796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>
                    <a:solidFill>
                      <a:srgbClr val="92D050"/>
                    </a:solidFill>
                  </a:tcPr>
                </a:tc>
              </a:tr>
              <a:tr h="254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Consultas na Unidade Básica de Saúde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1.874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1.956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2.122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2.543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8.495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>
                    <a:solidFill>
                      <a:srgbClr val="92D050"/>
                    </a:solidFill>
                  </a:tcPr>
                </a:tc>
              </a:tr>
              <a:tr h="2247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Medicamentos Distribuídos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50.130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92.910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138.237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123.751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405.028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>
                    <a:solidFill>
                      <a:srgbClr val="92D050"/>
                    </a:solidFill>
                  </a:tcPr>
                </a:tc>
              </a:tr>
              <a:tr h="2073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Procedimentos Odontológicos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351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459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504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745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2259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>
                    <a:solidFill>
                      <a:srgbClr val="92D050"/>
                    </a:solidFill>
                  </a:tcPr>
                </a:tc>
              </a:tr>
              <a:tr h="2247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Exames Preventivos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>
                    <a:solidFill>
                      <a:srgbClr val="92D050"/>
                    </a:solidFill>
                  </a:tcPr>
                </a:tc>
              </a:tr>
              <a:tr h="2073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Encaminhamentos de Mamografia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>
                    <a:solidFill>
                      <a:srgbClr val="92D050"/>
                    </a:solidFill>
                  </a:tcPr>
                </a:tc>
              </a:tr>
              <a:tr h="2247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Atendimentos Equipes ESF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4.442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6.062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7.465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7.124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25.093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>
                    <a:solidFill>
                      <a:srgbClr val="92D050"/>
                    </a:solidFill>
                  </a:tcPr>
                </a:tc>
              </a:tr>
              <a:tr h="2073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Consultas Triagem Enfermeiros UBS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117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331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>
                    <a:solidFill>
                      <a:srgbClr val="92D050"/>
                    </a:solidFill>
                  </a:tcPr>
                </a:tc>
              </a:tr>
              <a:tr h="2247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Acompanhamento Pré-natal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137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136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152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547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>
                    <a:solidFill>
                      <a:srgbClr val="92D050"/>
                    </a:solidFill>
                  </a:tcPr>
                </a:tc>
              </a:tr>
              <a:tr h="2793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Viagens a cidade de Picos com Pacientes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104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>
                    <a:solidFill>
                      <a:srgbClr val="92D050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Viagem a Cidade de Teresina com Pacientes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>
                    <a:solidFill>
                      <a:srgbClr val="92D050"/>
                    </a:solidFill>
                  </a:tcPr>
                </a:tc>
              </a:tr>
              <a:tr h="2247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Atendimentos NASF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240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280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683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>
                    <a:solidFill>
                      <a:srgbClr val="92D050"/>
                    </a:solidFill>
                  </a:tcPr>
                </a:tc>
              </a:tr>
              <a:tr h="2247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Regulação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281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>
                    <a:solidFill>
                      <a:srgbClr val="92D050"/>
                    </a:solidFill>
                  </a:tcPr>
                </a:tc>
              </a:tr>
              <a:tr h="2247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Partos 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>
                    <a:solidFill>
                      <a:srgbClr val="92D050"/>
                    </a:solidFill>
                  </a:tcPr>
                </a:tc>
              </a:tr>
              <a:tr h="2247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Internações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149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141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156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590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>
                    <a:solidFill>
                      <a:srgbClr val="92D050"/>
                    </a:solidFill>
                  </a:tcPr>
                </a:tc>
              </a:tr>
              <a:tr h="2247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Chamadas SAMU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pt-B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63361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624" y="5733256"/>
            <a:ext cx="8262966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pt-BR" sz="6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OBRIGADO!!!</a:t>
            </a:r>
            <a:endParaRPr lang="pt-BR" sz="6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2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 Lei Complementar Nº 141/2012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b="1" dirty="0" smtClean="0">
                <a:latin typeface="Arial" pitchFamily="34" charset="0"/>
                <a:cs typeface="Arial" pitchFamily="34" charset="0"/>
              </a:rPr>
            </a:b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57158" y="1285860"/>
            <a:ext cx="8229600" cy="4389120"/>
          </a:xfrm>
        </p:spPr>
        <p:txBody>
          <a:bodyPr>
            <a:noAutofit/>
          </a:bodyPr>
          <a:lstStyle/>
          <a:p>
            <a:pPr marL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pt-BR" sz="2200" dirty="0" smtClean="0"/>
              <a:t>       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Dispõe sobre as normas de fiscalização, avaliação e controle das despesas com saúde nas três esferas do governo. A norma visa assegurar a transparência e a visibilidade na gestão da saúde. As vinculações de percentuais das receitas fiscais para serem aplicados com exclusividade na saúde dos municípios são 15% de suas receitas. </a:t>
            </a:r>
          </a:p>
          <a:p>
            <a:pPr marL="0" algn="just">
              <a:lnSpc>
                <a:spcPct val="170000"/>
              </a:lnSpc>
              <a:spcBef>
                <a:spcPts val="0"/>
              </a:spcBef>
              <a:buNone/>
            </a:pPr>
            <a:endParaRPr lang="pt-BR" sz="2200" dirty="0" smtClean="0"/>
          </a:p>
          <a:p>
            <a:pPr marL="0" algn="just">
              <a:lnSpc>
                <a:spcPct val="170000"/>
              </a:lnSpc>
              <a:spcBef>
                <a:spcPts val="0"/>
              </a:spcBef>
              <a:buNone/>
            </a:pPr>
            <a:endParaRPr lang="pt-BR" sz="2200" dirty="0" smtClean="0"/>
          </a:p>
          <a:p>
            <a:endParaRPr lang="pt-B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85728"/>
            <a:ext cx="8280920" cy="1143000"/>
          </a:xfrm>
        </p:spPr>
        <p:txBody>
          <a:bodyPr>
            <a:noAutofit/>
          </a:bodyPr>
          <a:lstStyle/>
          <a:p>
            <a:pPr algn="ctr"/>
            <a:r>
              <a:rPr lang="pt-BR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 Lei Complementar Nº 141/2012</a:t>
            </a:r>
            <a:endParaRPr lang="pt-BR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28596" y="1214422"/>
            <a:ext cx="8229600" cy="5143536"/>
          </a:xfrm>
        </p:spPr>
        <p:txBody>
          <a:bodyPr>
            <a:normAutofit/>
          </a:bodyPr>
          <a:lstStyle/>
          <a:p>
            <a:pPr marL="180000" indent="0" algn="just">
              <a:lnSpc>
                <a:spcPct val="150000"/>
              </a:lnSpc>
              <a:spcBef>
                <a:spcPts val="0"/>
              </a:spcBef>
            </a:pPr>
            <a:endParaRPr lang="pt-BR" sz="2400" b="1" dirty="0" smtClean="0">
              <a:latin typeface="Arial" pitchFamily="34" charset="0"/>
              <a:cs typeface="Arial" pitchFamily="34" charset="0"/>
            </a:endParaRPr>
          </a:p>
          <a:p>
            <a:pPr marL="180000" indent="0" algn="just">
              <a:lnSpc>
                <a:spcPct val="150000"/>
              </a:lnSpc>
              <a:spcBef>
                <a:spcPts val="0"/>
              </a:spcBef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Da Prestação de Contas :</a:t>
            </a:r>
          </a:p>
          <a:p>
            <a:pPr marL="18000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b="1" dirty="0" smtClean="0">
              <a:latin typeface="Arial" pitchFamily="34" charset="0"/>
              <a:cs typeface="Arial" pitchFamily="34" charset="0"/>
            </a:endParaRPr>
          </a:p>
          <a:p>
            <a:pPr marL="18000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Art. 34. A prestação de contas conterá demonstrativo das despesas com saúde integrante do Relatório Resumido da Execução Orçamentária a fim de subsidiar a emissão do parecer prévio de que trata o art. 56 da Lei Complementar nº 101, de 4 de maio de 2000.</a:t>
            </a:r>
          </a:p>
          <a:p>
            <a:pPr algn="just">
              <a:buNone/>
            </a:pPr>
            <a:endParaRPr lang="pt-BR" sz="1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 Lei Complementar Nº 141/2012</a:t>
            </a:r>
            <a:endParaRPr lang="pt-BR" sz="4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180000" indent="0" algn="just">
              <a:lnSpc>
                <a:spcPct val="150000"/>
              </a:lnSpc>
              <a:spcBef>
                <a:spcPts val="0"/>
              </a:spcBef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Da Prestação de Contas :</a:t>
            </a:r>
          </a:p>
          <a:p>
            <a:pPr marL="18000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          Art. 35. As receitas correntes e as despesas com ações e serviços públicos de saúde serão apuradas e publicadas nos balanços do Poder Executivo, assim como em demonstrativo próprio que acompanhará o relatório de que trata o § 3º do art. 165 da Constituição Federal.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910" y="0"/>
            <a:ext cx="797245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 Lei Complementar Nº 141/2012</a:t>
            </a:r>
            <a:endParaRPr lang="pt-BR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00034" y="1285860"/>
            <a:ext cx="7786742" cy="5072098"/>
          </a:xfrm>
        </p:spPr>
        <p:txBody>
          <a:bodyPr>
            <a:noAutofit/>
          </a:bodyPr>
          <a:lstStyle/>
          <a:p>
            <a:pPr marL="72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        Art. 36. O gestor do SUS em cada ente da Federação elaborará Relatório detalhado referente ao quadrimestre anterior, o qual conterá, no mínimo, as seguintes informações: </a:t>
            </a:r>
          </a:p>
          <a:p>
            <a:pPr marL="72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I - montante e fonte dos recursos aplicados no período; </a:t>
            </a:r>
          </a:p>
          <a:p>
            <a:pPr marL="72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II - auditorias realizadas ou em fase de execução no período e suas recomendações e determinações; </a:t>
            </a:r>
          </a:p>
          <a:p>
            <a:endParaRPr lang="pt-BR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 Lei Complementar Nº 141/2012</a:t>
            </a:r>
            <a:endParaRPr lang="pt-BR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III - oferta e produção de serviços públicos na rede assistencial própria, contratada e conveniada, cotejando esses dados com os indicadores de saúde da população em seu âmbito de atuação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5786" y="357166"/>
            <a:ext cx="7972452" cy="1143000"/>
          </a:xfrm>
        </p:spPr>
        <p:txBody>
          <a:bodyPr>
            <a:normAutofit/>
          </a:bodyPr>
          <a:lstStyle/>
          <a:p>
            <a:pPr algn="ctr"/>
            <a:r>
              <a:rPr lang="pt-BR" sz="4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Objetivos Especiais </a:t>
            </a:r>
            <a:endParaRPr lang="pt-BR" sz="45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00034" y="1785902"/>
            <a:ext cx="8215370" cy="5072098"/>
          </a:xfrm>
        </p:spPr>
        <p:txBody>
          <a:bodyPr>
            <a:noAutofit/>
          </a:bodyPr>
          <a:lstStyle/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pt-BR" sz="2500" b="1" dirty="0" smtClean="0">
                <a:latin typeface="Arial" pitchFamily="34" charset="0"/>
                <a:cs typeface="Arial" pitchFamily="34" charset="0"/>
              </a:rPr>
              <a:t>Demonstrar as receitas arrecadadas no período ;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pt-BR" sz="2500" b="1" dirty="0" smtClean="0">
                <a:latin typeface="Arial" pitchFamily="34" charset="0"/>
                <a:cs typeface="Arial" pitchFamily="34" charset="0"/>
              </a:rPr>
              <a:t>Apresentar as despesas realizadas;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pt-BR" sz="2500" b="1" dirty="0" smtClean="0">
                <a:latin typeface="Arial" pitchFamily="34" charset="0"/>
                <a:cs typeface="Arial" pitchFamily="34" charset="0"/>
              </a:rPr>
              <a:t>Avaliar os índices legais de aplicação em saúde;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pt-BR" sz="2500" b="1" dirty="0" smtClean="0">
                <a:latin typeface="Arial" pitchFamily="34" charset="0"/>
                <a:cs typeface="Arial" pitchFamily="34" charset="0"/>
              </a:rPr>
              <a:t>Cumprir com o princípio da transparência na administração municipal.</a:t>
            </a:r>
          </a:p>
          <a:p>
            <a:endParaRPr lang="pt-BR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910" y="0"/>
            <a:ext cx="8229600" cy="928670"/>
          </a:xfrm>
        </p:spPr>
        <p:txBody>
          <a:bodyPr>
            <a:normAutofit/>
          </a:bodyPr>
          <a:lstStyle/>
          <a:p>
            <a:pPr algn="ctr"/>
            <a:r>
              <a:rPr lang="pt-BR" sz="4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Principais Programas:</a:t>
            </a:r>
            <a:endParaRPr lang="pt-BR" sz="45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>
          <a:xfrm>
            <a:off x="214282" y="857232"/>
            <a:ext cx="8472518" cy="600076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pt-BR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SUS/PAB Fixo: </a:t>
            </a:r>
            <a:r>
              <a:rPr lang="pt-BR" sz="3000" b="1" dirty="0" smtClean="0">
                <a:latin typeface="Arial" pitchFamily="34" charset="0"/>
                <a:cs typeface="Arial" pitchFamily="34" charset="0"/>
              </a:rPr>
              <a:t>Piso Fixo de Atenção Básica, recursos federais destinados ao financiamento das ações básicas de Saúde.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pt-BR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Programa de Vigilância Sanitária:  </a:t>
            </a:r>
            <a:r>
              <a:rPr lang="pt-BR" sz="3000" b="1" dirty="0" smtClean="0">
                <a:latin typeface="Arial" pitchFamily="34" charset="0"/>
                <a:cs typeface="Arial" pitchFamily="34" charset="0"/>
              </a:rPr>
              <a:t>Deve promover e proteger a saúde da população, com ações capazes de eliminar, diminuir ou prevenir riscos à saúde e intervir nos problemas sanitários decorrentes do meio ambiente.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pt-BR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Programa Assistência Farmacêutica Básica: </a:t>
            </a:r>
            <a:r>
              <a:rPr lang="pt-BR" sz="3000" b="1" dirty="0" smtClean="0">
                <a:latin typeface="Arial" pitchFamily="34" charset="0"/>
                <a:cs typeface="Arial" pitchFamily="34" charset="0"/>
              </a:rPr>
              <a:t>Compõe o conjunto de ações que visam garantir a integralidade da assistência à Saúde ampliando o acesso da população a  medicamentos de qualidade, seguros, eficazes e com menor custo possível.</a:t>
            </a:r>
          </a:p>
          <a:p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endParaRPr lang="pt-BR" sz="2800" b="1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1736</TotalTime>
  <Words>1028</Words>
  <Application>Microsoft Office PowerPoint</Application>
  <PresentationFormat>Apresentação na tela (4:3)</PresentationFormat>
  <Paragraphs>261</Paragraphs>
  <Slides>22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30" baseType="lpstr">
      <vt:lpstr>Antique Olive</vt:lpstr>
      <vt:lpstr>Arial</vt:lpstr>
      <vt:lpstr>Arial Black</vt:lpstr>
      <vt:lpstr>Calibri</vt:lpstr>
      <vt:lpstr>Tw Cen MT</vt:lpstr>
      <vt:lpstr>Wingdings</vt:lpstr>
      <vt:lpstr>Wingdings 2</vt:lpstr>
      <vt:lpstr>Mediano</vt:lpstr>
      <vt:lpstr>AUDIÊNCIA PÚBLICA QUADRIMESTRAL DA SAÚDE</vt:lpstr>
      <vt:lpstr>      PRESTAÇÃO DE CONTAS SAÚDE  1º QUADRIMESTRE 2019   </vt:lpstr>
      <vt:lpstr>A Lei Complementar Nº 141/2012 </vt:lpstr>
      <vt:lpstr>A Lei Complementar Nº 141/2012</vt:lpstr>
      <vt:lpstr>A Lei Complementar Nº 141/2012</vt:lpstr>
      <vt:lpstr>A Lei Complementar Nº 141/2012</vt:lpstr>
      <vt:lpstr>A Lei Complementar Nº 141/2012</vt:lpstr>
      <vt:lpstr>Objetivos Especiais </vt:lpstr>
      <vt:lpstr>Principais Programas:</vt:lpstr>
      <vt:lpstr>Principais Programas:</vt:lpstr>
      <vt:lpstr>Principais Programas:</vt:lpstr>
      <vt:lpstr>Principais Programas:</vt:lpstr>
      <vt:lpstr>Apresentação do PowerPoint</vt:lpstr>
      <vt:lpstr>RECEITAS  SAÚDE 2019</vt:lpstr>
      <vt:lpstr>RECEITAS  SAÚDE 2019</vt:lpstr>
      <vt:lpstr>RECEITAS  SAÚDE 2019</vt:lpstr>
      <vt:lpstr>RECEITAS  SAÚDE 2019</vt:lpstr>
      <vt:lpstr>DESPESAS  SAÚDE 2019</vt:lpstr>
      <vt:lpstr>DESPESAS  SAÚDE 2019</vt:lpstr>
      <vt:lpstr>DESPESAS  SAÚDE 2019</vt:lpstr>
      <vt:lpstr>Apresentação do PowerPoint</vt:lpstr>
      <vt:lpstr>              OBRIGADO!!!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PRESTAÇÃO DE CONTAS SAÚDE – 2013</dc:title>
  <dc:creator>SocorroClarindo</dc:creator>
  <cp:lastModifiedBy>EDCARLOS MARTINS</cp:lastModifiedBy>
  <cp:revision>189</cp:revision>
  <dcterms:created xsi:type="dcterms:W3CDTF">2014-05-26T16:11:44Z</dcterms:created>
  <dcterms:modified xsi:type="dcterms:W3CDTF">2019-08-30T15:14:58Z</dcterms:modified>
</cp:coreProperties>
</file>