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318" r:id="rId3"/>
    <p:sldId id="319" r:id="rId4"/>
    <p:sldId id="320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2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1009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5895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47154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0965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538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12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740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679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779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6680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303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46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96AC-DE6C-4421-911C-1E22BC06DABB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EF3C-D664-433B-AD7D-A8834180B1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911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609" y="605307"/>
            <a:ext cx="10225826" cy="6091707"/>
          </a:xfrm>
        </p:spPr>
        <p:txBody>
          <a:bodyPr>
            <a:normAutofit fontScale="90000"/>
          </a:bodyPr>
          <a:lstStyle/>
          <a:p>
            <a:r>
              <a:rPr lang="pt-BR" sz="1300" b="1" dirty="0" smtClean="0"/>
              <a:t> </a:t>
            </a:r>
            <a:r>
              <a:rPr lang="pt-BR" sz="3100" dirty="0" smtClean="0"/>
              <a:t>MUNICIPIO DE JAICÓS - PI</a:t>
            </a:r>
            <a:r>
              <a:rPr lang="pt-BR" sz="1300" b="1" dirty="0" smtClean="0"/>
              <a:t/>
            </a:r>
            <a:br>
              <a:rPr lang="pt-BR" sz="1300" b="1" dirty="0" smtClean="0"/>
            </a:br>
            <a:r>
              <a:rPr lang="pt-BR" sz="1300" b="1" dirty="0" smtClean="0"/>
              <a:t/>
            </a:r>
            <a:br>
              <a:rPr lang="pt-BR" sz="1300" b="1" dirty="0" smtClean="0"/>
            </a:br>
            <a:r>
              <a:rPr lang="pt-BR" sz="1300" b="1" dirty="0" smtClean="0"/>
              <a:t/>
            </a:r>
            <a:br>
              <a:rPr lang="pt-BR" sz="1300" b="1" dirty="0" smtClean="0"/>
            </a:br>
            <a:r>
              <a:rPr lang="pt-BR" sz="1300" b="1" dirty="0" smtClean="0"/>
              <a:t/>
            </a:r>
            <a:br>
              <a:rPr lang="pt-BR" sz="1300" b="1" dirty="0" smtClean="0"/>
            </a:br>
            <a:r>
              <a:rPr lang="pt-BR" sz="1300" b="1" dirty="0" smtClean="0"/>
              <a:t/>
            </a:r>
            <a:br>
              <a:rPr lang="pt-BR" sz="1300" b="1" dirty="0" smtClean="0"/>
            </a:br>
            <a:r>
              <a:rPr lang="pt-BR" sz="1300" b="1" dirty="0" smtClean="0"/>
              <a:t/>
            </a:r>
            <a:br>
              <a:rPr lang="pt-BR" sz="1300" b="1" dirty="0" smtClean="0"/>
            </a:br>
            <a:r>
              <a:rPr lang="pt-BR" sz="1300" b="1" dirty="0" smtClean="0"/>
              <a:t/>
            </a:r>
            <a:br>
              <a:rPr lang="pt-BR" sz="1300" b="1" dirty="0" smtClean="0"/>
            </a:br>
            <a:r>
              <a:rPr lang="pt-BR" sz="1300" b="1" dirty="0" smtClean="0"/>
              <a:t/>
            </a:r>
            <a:br>
              <a:rPr lang="pt-BR" sz="1300" b="1" dirty="0" smtClean="0"/>
            </a:br>
            <a:r>
              <a:rPr lang="pt-BR" sz="1300" b="1" dirty="0" smtClean="0"/>
              <a:t/>
            </a:r>
            <a:br>
              <a:rPr lang="pt-BR" sz="1300" b="1" dirty="0" smtClean="0"/>
            </a:br>
            <a:r>
              <a:rPr lang="pt-BR" sz="5300" b="1" dirty="0" smtClean="0"/>
              <a:t>PROJETO DE</a:t>
            </a:r>
            <a:br>
              <a:rPr lang="pt-BR" sz="5300" b="1" dirty="0" smtClean="0"/>
            </a:br>
            <a:r>
              <a:rPr lang="pt-BR" sz="5300" b="1" dirty="0" smtClean="0"/>
              <a:t>   LEI DE ORÇAMENTÁRIA ANUAL-LOA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               ADM: </a:t>
            </a:r>
            <a:r>
              <a:rPr lang="pt-BR" sz="4400" dirty="0" err="1" smtClean="0"/>
              <a:t>Ogilvan</a:t>
            </a:r>
            <a:r>
              <a:rPr lang="pt-BR" sz="4400" dirty="0" smtClean="0"/>
              <a:t> da Silva Oliveira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8003" y="0"/>
            <a:ext cx="3573997" cy="211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662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77583" y="5163976"/>
            <a:ext cx="1678391" cy="100210"/>
          </a:xfrm>
          <a:custGeom>
            <a:avLst/>
            <a:gdLst/>
            <a:ahLst/>
            <a:cxnLst/>
            <a:rect l="l" t="t" r="r" b="b"/>
            <a:pathLst>
              <a:path w="1903729" h="113664">
                <a:moveTo>
                  <a:pt x="1883308" y="5"/>
                </a:moveTo>
                <a:lnTo>
                  <a:pt x="20061" y="5"/>
                </a:lnTo>
                <a:lnTo>
                  <a:pt x="5015" y="25259"/>
                </a:lnTo>
                <a:lnTo>
                  <a:pt x="0" y="56745"/>
                </a:lnTo>
                <a:lnTo>
                  <a:pt x="5015" y="88231"/>
                </a:lnTo>
                <a:lnTo>
                  <a:pt x="20061" y="113486"/>
                </a:lnTo>
                <a:lnTo>
                  <a:pt x="1883308" y="113486"/>
                </a:lnTo>
                <a:lnTo>
                  <a:pt x="1898354" y="88231"/>
                </a:lnTo>
                <a:lnTo>
                  <a:pt x="1903370" y="56745"/>
                </a:lnTo>
                <a:lnTo>
                  <a:pt x="1898354" y="25259"/>
                </a:lnTo>
                <a:lnTo>
                  <a:pt x="1883308" y="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3" name="object 3"/>
          <p:cNvSpPr/>
          <p:nvPr/>
        </p:nvSpPr>
        <p:spPr>
          <a:xfrm>
            <a:off x="8851272" y="2704229"/>
            <a:ext cx="488737" cy="87894"/>
          </a:xfrm>
          <a:custGeom>
            <a:avLst/>
            <a:gdLst/>
            <a:ahLst/>
            <a:cxnLst/>
            <a:rect l="l" t="t" r="r" b="b"/>
            <a:pathLst>
              <a:path w="554354" h="99694">
                <a:moveTo>
                  <a:pt x="536558" y="0"/>
                </a:moveTo>
                <a:lnTo>
                  <a:pt x="17554" y="0"/>
                </a:lnTo>
                <a:lnTo>
                  <a:pt x="4388" y="22097"/>
                </a:lnTo>
                <a:lnTo>
                  <a:pt x="0" y="49646"/>
                </a:lnTo>
                <a:lnTo>
                  <a:pt x="4388" y="77196"/>
                </a:lnTo>
                <a:lnTo>
                  <a:pt x="17554" y="99293"/>
                </a:lnTo>
                <a:lnTo>
                  <a:pt x="536558" y="99293"/>
                </a:lnTo>
                <a:lnTo>
                  <a:pt x="549724" y="77196"/>
                </a:lnTo>
                <a:lnTo>
                  <a:pt x="554112" y="49646"/>
                </a:lnTo>
                <a:lnTo>
                  <a:pt x="549724" y="22097"/>
                </a:lnTo>
                <a:lnTo>
                  <a:pt x="5365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4" name="object 4"/>
          <p:cNvSpPr/>
          <p:nvPr/>
        </p:nvSpPr>
        <p:spPr>
          <a:xfrm>
            <a:off x="3077584" y="2703498"/>
            <a:ext cx="2389943" cy="100210"/>
          </a:xfrm>
          <a:custGeom>
            <a:avLst/>
            <a:gdLst/>
            <a:ahLst/>
            <a:cxnLst/>
            <a:rect l="l" t="t" r="r" b="b"/>
            <a:pathLst>
              <a:path w="2710815" h="113664">
                <a:moveTo>
                  <a:pt x="2690419" y="0"/>
                </a:moveTo>
                <a:lnTo>
                  <a:pt x="20061" y="0"/>
                </a:lnTo>
                <a:lnTo>
                  <a:pt x="5015" y="25254"/>
                </a:lnTo>
                <a:lnTo>
                  <a:pt x="0" y="56740"/>
                </a:lnTo>
                <a:lnTo>
                  <a:pt x="5015" y="88226"/>
                </a:lnTo>
                <a:lnTo>
                  <a:pt x="20061" y="113481"/>
                </a:lnTo>
                <a:lnTo>
                  <a:pt x="2690419" y="113481"/>
                </a:lnTo>
                <a:lnTo>
                  <a:pt x="2705465" y="88226"/>
                </a:lnTo>
                <a:lnTo>
                  <a:pt x="2710480" y="56740"/>
                </a:lnTo>
                <a:lnTo>
                  <a:pt x="2705465" y="25254"/>
                </a:lnTo>
                <a:lnTo>
                  <a:pt x="269041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grpSp>
        <p:nvGrpSpPr>
          <p:cNvPr id="5" name="object 5"/>
          <p:cNvGrpSpPr/>
          <p:nvPr/>
        </p:nvGrpSpPr>
        <p:grpSpPr>
          <a:xfrm>
            <a:off x="2406666" y="1377210"/>
            <a:ext cx="7743102" cy="344300"/>
            <a:chOff x="838188" y="1562113"/>
            <a:chExt cx="8782685" cy="390525"/>
          </a:xfrm>
        </p:grpSpPr>
        <p:sp>
          <p:nvSpPr>
            <p:cNvPr id="6" name="object 6"/>
            <p:cNvSpPr/>
            <p:nvPr/>
          </p:nvSpPr>
          <p:spPr>
            <a:xfrm>
              <a:off x="838188" y="1581157"/>
              <a:ext cx="8782685" cy="361950"/>
            </a:xfrm>
            <a:custGeom>
              <a:avLst/>
              <a:gdLst/>
              <a:ahLst/>
              <a:cxnLst/>
              <a:rect l="l" t="t" r="r" b="b"/>
              <a:pathLst>
                <a:path w="8782685" h="361950">
                  <a:moveTo>
                    <a:pt x="8782060" y="0"/>
                  </a:moveTo>
                  <a:lnTo>
                    <a:pt x="0" y="0"/>
                  </a:lnTo>
                  <a:lnTo>
                    <a:pt x="0" y="361944"/>
                  </a:lnTo>
                  <a:lnTo>
                    <a:pt x="8782060" y="361944"/>
                  </a:lnTo>
                  <a:lnTo>
                    <a:pt x="8782060" y="0"/>
                  </a:lnTo>
                  <a:close/>
                </a:path>
              </a:pathLst>
            </a:custGeom>
            <a:solidFill>
              <a:srgbClr val="D6E3F1"/>
            </a:solidFill>
          </p:spPr>
          <p:txBody>
            <a:bodyPr wrap="square" lIns="0" tIns="0" rIns="0" bIns="0" rtlCol="0"/>
            <a:lstStyle/>
            <a:p>
              <a:endParaRPr sz="1587"/>
            </a:p>
          </p:txBody>
        </p:sp>
        <p:sp>
          <p:nvSpPr>
            <p:cNvPr id="7" name="object 7"/>
            <p:cNvSpPr/>
            <p:nvPr/>
          </p:nvSpPr>
          <p:spPr>
            <a:xfrm>
              <a:off x="847728" y="1563700"/>
              <a:ext cx="8773160" cy="387350"/>
            </a:xfrm>
            <a:custGeom>
              <a:avLst/>
              <a:gdLst/>
              <a:ahLst/>
              <a:cxnLst/>
              <a:rect l="l" t="t" r="r" b="b"/>
              <a:pathLst>
                <a:path w="8773160" h="387350">
                  <a:moveTo>
                    <a:pt x="0" y="0"/>
                  </a:moveTo>
                  <a:lnTo>
                    <a:pt x="8772556" y="0"/>
                  </a:lnTo>
                </a:path>
                <a:path w="8773160" h="387350">
                  <a:moveTo>
                    <a:pt x="0" y="387353"/>
                  </a:moveTo>
                  <a:lnTo>
                    <a:pt x="8772556" y="3873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7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406666" y="1372203"/>
            <a:ext cx="7743102" cy="302374"/>
          </a:xfrm>
          <a:prstGeom prst="rect">
            <a:avLst/>
          </a:prstGeom>
        </p:spPr>
        <p:txBody>
          <a:bodyPr vert="horz" wrap="square" lIns="0" tIns="46466" rIns="0" bIns="0" rtlCol="0">
            <a:spAutoFit/>
          </a:bodyPr>
          <a:lstStyle/>
          <a:p>
            <a:pPr marL="6466434">
              <a:spcBef>
                <a:spcPts val="365"/>
              </a:spcBef>
            </a:pPr>
            <a:r>
              <a:rPr sz="705" spc="-4" dirty="0">
                <a:latin typeface="Arial MT"/>
                <a:cs typeface="Arial MT"/>
              </a:rPr>
              <a:t>DOTAÇÃO</a:t>
            </a:r>
            <a:endParaRPr sz="705">
              <a:latin typeface="Arial MT"/>
              <a:cs typeface="Arial MT"/>
            </a:endParaRPr>
          </a:p>
          <a:p>
            <a:pPr marL="8397">
              <a:spcBef>
                <a:spcPts val="278"/>
              </a:spcBef>
              <a:tabLst>
                <a:tab pos="553658" algn="l"/>
              </a:tabLst>
            </a:pPr>
            <a:r>
              <a:rPr sz="705" spc="-4" dirty="0">
                <a:latin typeface="Arial MT"/>
                <a:cs typeface="Arial MT"/>
              </a:rPr>
              <a:t>CODIGO	</a:t>
            </a:r>
            <a:r>
              <a:rPr sz="705" dirty="0">
                <a:latin typeface="Arial MT"/>
                <a:cs typeface="Arial MT"/>
              </a:rPr>
              <a:t>ESPECIFICAÇÃO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0045" y="508486"/>
            <a:ext cx="1493085" cy="267787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lnSpc>
                <a:spcPts val="1230"/>
              </a:lnSpc>
              <a:spcBef>
                <a:spcPts val="88"/>
              </a:spcBef>
            </a:pPr>
            <a:r>
              <a:rPr sz="1058" b="1" dirty="0">
                <a:latin typeface="Arial"/>
                <a:cs typeface="Arial"/>
              </a:rPr>
              <a:t>MUNICIPIO</a:t>
            </a:r>
            <a:r>
              <a:rPr sz="1058" b="1" spc="-35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DE</a:t>
            </a:r>
            <a:r>
              <a:rPr sz="1058" b="1" spc="-40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JAICÓS</a:t>
            </a:r>
            <a:endParaRPr sz="1058">
              <a:latin typeface="Arial"/>
              <a:cs typeface="Arial"/>
            </a:endParaRPr>
          </a:p>
          <a:p>
            <a:pPr marL="11196">
              <a:lnSpc>
                <a:spcPts val="807"/>
              </a:lnSpc>
            </a:pPr>
            <a:r>
              <a:rPr sz="705" dirty="0">
                <a:latin typeface="Arial MT"/>
                <a:cs typeface="Arial MT"/>
              </a:rPr>
              <a:t>Praça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Ângelo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Bosges,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S/N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10045" y="786054"/>
            <a:ext cx="824079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06.553.762/0001-00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20064" y="769259"/>
            <a:ext cx="733946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522868" algn="l"/>
              </a:tabLst>
            </a:pPr>
            <a:r>
              <a:rPr sz="705" dirty="0">
                <a:latin typeface="Arial MT"/>
                <a:cs typeface="Arial MT"/>
              </a:rPr>
              <a:t>Exercício:	</a:t>
            </a:r>
            <a:r>
              <a:rPr sz="705" spc="-4" dirty="0">
                <a:latin typeface="Arial MT"/>
                <a:cs typeface="Arial MT"/>
              </a:rPr>
              <a:t>2024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01634" y="929260"/>
            <a:ext cx="2124580" cy="14704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882" b="1" spc="-4" dirty="0">
                <a:latin typeface="Arial"/>
                <a:cs typeface="Arial"/>
              </a:rPr>
              <a:t>CONSOLIDAÇÃO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dirty="0">
                <a:latin typeface="Arial"/>
                <a:cs typeface="Arial"/>
              </a:rPr>
              <a:t>GERAL</a:t>
            </a:r>
            <a:r>
              <a:rPr sz="882" b="1" spc="-22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DA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DESPESA</a:t>
            </a:r>
            <a:endParaRPr sz="882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423488" y="1771453"/>
          <a:ext cx="7733585" cy="48568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945"/>
                <a:gridCol w="587829"/>
                <a:gridCol w="4997102"/>
                <a:gridCol w="1821709"/>
              </a:tblGrid>
              <a:tr h="109168">
                <a:tc gridSpan="4">
                  <a:txBody>
                    <a:bodyPr/>
                    <a:lstStyle/>
                    <a:p>
                      <a:pPr marL="46990">
                        <a:lnSpc>
                          <a:spcPts val="875"/>
                        </a:lnSpc>
                        <a:tabLst>
                          <a:tab pos="761365" algn="l"/>
                          <a:tab pos="7259320" algn="l"/>
                        </a:tabLst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03	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FUNDO MUNICIPAL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SAÚDE - F.M.S	</a:t>
                      </a:r>
                      <a:r>
                        <a:rPr sz="900" spc="-7" baseline="7936" dirty="0">
                          <a:latin typeface="Arial MT"/>
                          <a:cs typeface="Arial MT"/>
                        </a:rPr>
                        <a:t>23.486.000,00</a:t>
                      </a:r>
                      <a:endParaRPr sz="900" baseline="7936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132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2147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8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Básica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4.431.000,00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Enfrentamento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Emergência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COVID-19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LABORATÓRIO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REGIONAL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PRÓTESE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DENTARIA-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LRPD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MÉDIA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ALTA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COMPLEXIBILIDADE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3.709.000,00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COMPLEMENTAÇÃO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PAGAMENTO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DOS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PISOS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SALARIAIS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PROFISSIONAIS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ENFERMAGEM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ATIVIDADES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VIGILÂNCIA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SAÚDE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84.000,00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132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2180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94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ATIVIDADES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GESTÃO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SAÚDE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75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2548">
                <a:tc gridSpan="4">
                  <a:txBody>
                    <a:bodyPr/>
                    <a:lstStyle/>
                    <a:p>
                      <a:pPr marL="46990">
                        <a:lnSpc>
                          <a:spcPts val="869"/>
                        </a:lnSpc>
                        <a:spcBef>
                          <a:spcPts val="35"/>
                        </a:spcBef>
                        <a:tabLst>
                          <a:tab pos="761365" algn="l"/>
                          <a:tab pos="7308215" algn="l"/>
                        </a:tabLst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04	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FUNDO MUNICIPAL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ASSISTÊNCIA SOCIAL - F.M.A.S	</a:t>
                      </a:r>
                      <a:r>
                        <a:rPr sz="900" spc="-7" baseline="7936" dirty="0">
                          <a:latin typeface="Arial MT"/>
                          <a:cs typeface="Arial MT"/>
                        </a:rPr>
                        <a:t>2.405.000,00</a:t>
                      </a:r>
                      <a:endParaRPr sz="900" baseline="7936">
                        <a:latin typeface="Arial MT"/>
                        <a:cs typeface="Arial MT"/>
                      </a:endParaRPr>
                    </a:p>
                  </a:txBody>
                  <a:tcPr marL="0" marR="0" marT="39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0424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8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MATERIAL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PERMANENTE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AMPLIAÇÃO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1109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1111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CENTRO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CONVIVENCIA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IDOSO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1112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EQUIPAR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CENTRO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REABIL.A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PESSOA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PORT.DE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DEFICIENCI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1162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CONSTRUÇÃO,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AMPLIAÇÃO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123.000,00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2088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966.000,00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2090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INCENTIVO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FABRICACAO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PRODUTOS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ARTESANAIS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2091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Bloco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da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Gestão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do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Bolsa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Família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Cadastro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Único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166.000,00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2092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ASSISTENCIA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INTEGRAL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FAMILIA-CRAS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156.500,00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2093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PROG.ATENDIMENTO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CRIANCA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ADOLESCENTE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2097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PROG.DE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ERRAD.DO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TRABALHO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INFANTIL-PETI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9.500,00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2132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Primeira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Infancia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no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SUAS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231.500,00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2133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PAEFI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(BL-PSE)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128.000,00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2134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Bloco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Gestão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SUAS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75.000,00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2135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SCFV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268.500,00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2136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CMAS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2155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Benefícios</a:t>
                      </a:r>
                      <a:r>
                        <a:rPr sz="7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Eventuais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1326">
                <a:tc gridSpan="2">
                  <a:txBody>
                    <a:bodyPr/>
                    <a:lstStyle/>
                    <a:p>
                      <a:pPr marL="580390" marR="12065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94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Enfrentamento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Emergência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COVID-19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75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2548">
                <a:tc gridSpan="4">
                  <a:txBody>
                    <a:bodyPr/>
                    <a:lstStyle/>
                    <a:p>
                      <a:pPr marL="46990">
                        <a:lnSpc>
                          <a:spcPts val="869"/>
                        </a:lnSpc>
                        <a:spcBef>
                          <a:spcPts val="35"/>
                        </a:spcBef>
                        <a:tabLst>
                          <a:tab pos="761365" algn="l"/>
                          <a:tab pos="7308215" algn="l"/>
                        </a:tabLst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05	HOSPITAL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 FLORISA SILVA	</a:t>
                      </a:r>
                      <a:r>
                        <a:rPr sz="900" spc="-7" baseline="7936" dirty="0">
                          <a:latin typeface="Arial MT"/>
                          <a:cs typeface="Arial MT"/>
                        </a:rPr>
                        <a:t>2.035.500,00</a:t>
                      </a:r>
                      <a:endParaRPr sz="900" baseline="7936">
                        <a:latin typeface="Arial MT"/>
                        <a:cs typeface="Arial MT"/>
                      </a:endParaRPr>
                    </a:p>
                  </a:txBody>
                  <a:tcPr marL="0" marR="0" marT="39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04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1044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8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HOSPITAL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FLORISA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SILVA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1077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AMPLIAÇÃO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HOSPITAL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FLORISA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SILVA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85.500,00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MATERIAIS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PERMANENTES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2038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HOSPITAL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FLORISA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SILVA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1.915.000,00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0858">
                <a:tc>
                  <a:txBody>
                    <a:bodyPr/>
                    <a:lstStyle/>
                    <a:p>
                      <a:pPr marL="46990">
                        <a:lnSpc>
                          <a:spcPts val="89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ts val="89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F.M.E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35"/>
                        </a:lnSpc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8.062.000,00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</a:tr>
              <a:tr h="115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2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2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MATERIAL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PERMANENTE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3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4556" marB="0"/>
                </a:tc>
              </a:tr>
              <a:tr h="1639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1038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SEC.MUN.DE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EDUCACAO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9407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1272" y="1772213"/>
            <a:ext cx="488737" cy="87894"/>
          </a:xfrm>
          <a:custGeom>
            <a:avLst/>
            <a:gdLst/>
            <a:ahLst/>
            <a:cxnLst/>
            <a:rect l="l" t="t" r="r" b="b"/>
            <a:pathLst>
              <a:path w="554354" h="99694">
                <a:moveTo>
                  <a:pt x="536558" y="0"/>
                </a:moveTo>
                <a:lnTo>
                  <a:pt x="17554" y="0"/>
                </a:lnTo>
                <a:lnTo>
                  <a:pt x="4388" y="22096"/>
                </a:lnTo>
                <a:lnTo>
                  <a:pt x="0" y="49646"/>
                </a:lnTo>
                <a:lnTo>
                  <a:pt x="4388" y="77196"/>
                </a:lnTo>
                <a:lnTo>
                  <a:pt x="17554" y="99293"/>
                </a:lnTo>
                <a:lnTo>
                  <a:pt x="536558" y="99293"/>
                </a:lnTo>
                <a:lnTo>
                  <a:pt x="549724" y="77196"/>
                </a:lnTo>
                <a:lnTo>
                  <a:pt x="554112" y="49646"/>
                </a:lnTo>
                <a:lnTo>
                  <a:pt x="549724" y="22096"/>
                </a:lnTo>
                <a:lnTo>
                  <a:pt x="5365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3" name="object 3"/>
          <p:cNvSpPr/>
          <p:nvPr/>
        </p:nvSpPr>
        <p:spPr>
          <a:xfrm>
            <a:off x="3077583" y="1771482"/>
            <a:ext cx="274320" cy="100210"/>
          </a:xfrm>
          <a:custGeom>
            <a:avLst/>
            <a:gdLst/>
            <a:ahLst/>
            <a:cxnLst/>
            <a:rect l="l" t="t" r="r" b="b"/>
            <a:pathLst>
              <a:path w="311150" h="113664">
                <a:moveTo>
                  <a:pt x="291028" y="0"/>
                </a:moveTo>
                <a:lnTo>
                  <a:pt x="20061" y="0"/>
                </a:lnTo>
                <a:lnTo>
                  <a:pt x="5015" y="25254"/>
                </a:lnTo>
                <a:lnTo>
                  <a:pt x="0" y="56740"/>
                </a:lnTo>
                <a:lnTo>
                  <a:pt x="5015" y="88226"/>
                </a:lnTo>
                <a:lnTo>
                  <a:pt x="20061" y="113480"/>
                </a:lnTo>
                <a:lnTo>
                  <a:pt x="291028" y="113480"/>
                </a:lnTo>
                <a:lnTo>
                  <a:pt x="306075" y="88226"/>
                </a:lnTo>
                <a:lnTo>
                  <a:pt x="311091" y="56740"/>
                </a:lnTo>
                <a:lnTo>
                  <a:pt x="306075" y="25254"/>
                </a:lnTo>
                <a:lnTo>
                  <a:pt x="29102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grpSp>
        <p:nvGrpSpPr>
          <p:cNvPr id="4" name="object 4"/>
          <p:cNvGrpSpPr/>
          <p:nvPr/>
        </p:nvGrpSpPr>
        <p:grpSpPr>
          <a:xfrm>
            <a:off x="2406666" y="1377210"/>
            <a:ext cx="7743102" cy="344300"/>
            <a:chOff x="838188" y="1562113"/>
            <a:chExt cx="8782685" cy="390525"/>
          </a:xfrm>
        </p:grpSpPr>
        <p:sp>
          <p:nvSpPr>
            <p:cNvPr id="5" name="object 5"/>
            <p:cNvSpPr/>
            <p:nvPr/>
          </p:nvSpPr>
          <p:spPr>
            <a:xfrm>
              <a:off x="838188" y="1581157"/>
              <a:ext cx="8782685" cy="361950"/>
            </a:xfrm>
            <a:custGeom>
              <a:avLst/>
              <a:gdLst/>
              <a:ahLst/>
              <a:cxnLst/>
              <a:rect l="l" t="t" r="r" b="b"/>
              <a:pathLst>
                <a:path w="8782685" h="361950">
                  <a:moveTo>
                    <a:pt x="8782060" y="0"/>
                  </a:moveTo>
                  <a:lnTo>
                    <a:pt x="0" y="0"/>
                  </a:lnTo>
                  <a:lnTo>
                    <a:pt x="0" y="361944"/>
                  </a:lnTo>
                  <a:lnTo>
                    <a:pt x="8782060" y="361944"/>
                  </a:lnTo>
                  <a:lnTo>
                    <a:pt x="8782060" y="0"/>
                  </a:lnTo>
                  <a:close/>
                </a:path>
              </a:pathLst>
            </a:custGeom>
            <a:solidFill>
              <a:srgbClr val="D6E3F1"/>
            </a:solidFill>
          </p:spPr>
          <p:txBody>
            <a:bodyPr wrap="square" lIns="0" tIns="0" rIns="0" bIns="0" rtlCol="0"/>
            <a:lstStyle/>
            <a:p>
              <a:endParaRPr sz="1587"/>
            </a:p>
          </p:txBody>
        </p:sp>
        <p:sp>
          <p:nvSpPr>
            <p:cNvPr id="6" name="object 6"/>
            <p:cNvSpPr/>
            <p:nvPr/>
          </p:nvSpPr>
          <p:spPr>
            <a:xfrm>
              <a:off x="847728" y="1563700"/>
              <a:ext cx="8773160" cy="387350"/>
            </a:xfrm>
            <a:custGeom>
              <a:avLst/>
              <a:gdLst/>
              <a:ahLst/>
              <a:cxnLst/>
              <a:rect l="l" t="t" r="r" b="b"/>
              <a:pathLst>
                <a:path w="8773160" h="387350">
                  <a:moveTo>
                    <a:pt x="0" y="0"/>
                  </a:moveTo>
                  <a:lnTo>
                    <a:pt x="8772556" y="0"/>
                  </a:lnTo>
                </a:path>
                <a:path w="8773160" h="387350">
                  <a:moveTo>
                    <a:pt x="0" y="387353"/>
                  </a:moveTo>
                  <a:lnTo>
                    <a:pt x="8772556" y="3873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7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06666" y="1372203"/>
            <a:ext cx="7743102" cy="302374"/>
          </a:xfrm>
          <a:prstGeom prst="rect">
            <a:avLst/>
          </a:prstGeom>
        </p:spPr>
        <p:txBody>
          <a:bodyPr vert="horz" wrap="square" lIns="0" tIns="46466" rIns="0" bIns="0" rtlCol="0">
            <a:spAutoFit/>
          </a:bodyPr>
          <a:lstStyle/>
          <a:p>
            <a:pPr marL="6466434">
              <a:spcBef>
                <a:spcPts val="365"/>
              </a:spcBef>
            </a:pPr>
            <a:r>
              <a:rPr sz="705" spc="-4" dirty="0">
                <a:latin typeface="Arial MT"/>
                <a:cs typeface="Arial MT"/>
              </a:rPr>
              <a:t>DOTAÇÃO</a:t>
            </a:r>
            <a:endParaRPr sz="705">
              <a:latin typeface="Arial MT"/>
              <a:cs typeface="Arial MT"/>
            </a:endParaRPr>
          </a:p>
          <a:p>
            <a:pPr marL="8397">
              <a:spcBef>
                <a:spcPts val="278"/>
              </a:spcBef>
              <a:tabLst>
                <a:tab pos="553658" algn="l"/>
              </a:tabLst>
            </a:pPr>
            <a:r>
              <a:rPr sz="705" spc="-4" dirty="0">
                <a:latin typeface="Arial MT"/>
                <a:cs typeface="Arial MT"/>
              </a:rPr>
              <a:t>CODIGO	</a:t>
            </a:r>
            <a:r>
              <a:rPr sz="705" dirty="0">
                <a:latin typeface="Arial MT"/>
                <a:cs typeface="Arial MT"/>
              </a:rPr>
              <a:t>ESPECIFICAÇÃO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0045" y="508486"/>
            <a:ext cx="1493085" cy="267787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lnSpc>
                <a:spcPts val="1230"/>
              </a:lnSpc>
              <a:spcBef>
                <a:spcPts val="88"/>
              </a:spcBef>
            </a:pPr>
            <a:r>
              <a:rPr sz="1058" b="1" dirty="0">
                <a:latin typeface="Arial"/>
                <a:cs typeface="Arial"/>
              </a:rPr>
              <a:t>MUNICIPIO</a:t>
            </a:r>
            <a:r>
              <a:rPr sz="1058" b="1" spc="-35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DE</a:t>
            </a:r>
            <a:r>
              <a:rPr sz="1058" b="1" spc="-40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JAICÓS</a:t>
            </a:r>
            <a:endParaRPr sz="1058">
              <a:latin typeface="Arial"/>
              <a:cs typeface="Arial"/>
            </a:endParaRPr>
          </a:p>
          <a:p>
            <a:pPr marL="11196">
              <a:lnSpc>
                <a:spcPts val="807"/>
              </a:lnSpc>
            </a:pPr>
            <a:r>
              <a:rPr sz="705" dirty="0">
                <a:latin typeface="Arial MT"/>
                <a:cs typeface="Arial MT"/>
              </a:rPr>
              <a:t>Praça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Ângelo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Bosges,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S/N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0045" y="786054"/>
            <a:ext cx="824079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06.553.762/0001-00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20064" y="769259"/>
            <a:ext cx="733946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522868" algn="l"/>
              </a:tabLst>
            </a:pPr>
            <a:r>
              <a:rPr sz="705" dirty="0">
                <a:latin typeface="Arial MT"/>
                <a:cs typeface="Arial MT"/>
              </a:rPr>
              <a:t>Exercício:	</a:t>
            </a:r>
            <a:r>
              <a:rPr sz="705" spc="-4" dirty="0">
                <a:latin typeface="Arial MT"/>
                <a:cs typeface="Arial MT"/>
              </a:rPr>
              <a:t>2024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1634" y="929260"/>
            <a:ext cx="2124580" cy="14704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882" b="1" spc="-4" dirty="0">
                <a:latin typeface="Arial"/>
                <a:cs typeface="Arial"/>
              </a:rPr>
              <a:t>CONSOLIDAÇÃO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dirty="0">
                <a:latin typeface="Arial"/>
                <a:cs typeface="Arial"/>
              </a:rPr>
              <a:t>GERAL</a:t>
            </a:r>
            <a:r>
              <a:rPr sz="882" b="1" spc="-22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DA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DESPESA</a:t>
            </a:r>
            <a:endParaRPr sz="882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437454" y="1771453"/>
          <a:ext cx="6930779" cy="42079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949"/>
                <a:gridCol w="587829"/>
                <a:gridCol w="4081770"/>
                <a:gridCol w="1948231"/>
              </a:tblGrid>
              <a:tr h="104619">
                <a:tc>
                  <a:txBody>
                    <a:bodyPr/>
                    <a:lstStyle/>
                    <a:p>
                      <a:pPr marL="31750">
                        <a:lnSpc>
                          <a:spcPts val="83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ts val="83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F.M.E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80"/>
                        </a:lnSpc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8.062.000,00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</a:tr>
              <a:tr h="115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2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1039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2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SEC.DE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EDUCACAO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3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4556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1040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UNIDADES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1063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1064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UNIDADES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ESCOLARES-Z.URBANA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62.500,00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1065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UNIDADES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ESCOLARES-Z.RURAL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123.500,00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1066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CENTRO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EDUCACIONAL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NA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1068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BIBLIOTECA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1069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FUNDAMENTAL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1070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FUNDAMENTAL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135.000,00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1071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UNIDADES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ESCOLARES-PDDE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1073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CRECHES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PRÉ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115.000,00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1074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PREDIOS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PRE-ESCOLARES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1115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CAMINHO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1116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Reestruturação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Aquisição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PROINFÂNCIA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1117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Outros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Destinados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à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Educação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2060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EDUCACAO-FME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3.708.000,00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2061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QUOTA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SALARIO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EDUCACAO-QSE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2062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RECURSOS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PDDE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2063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PROG.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NAC.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ALIMENTAÇÃO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PNAE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400.000,00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2064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ESTUDANTES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2065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2066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TRANSPORTES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ESTUDANTES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PROFESSORES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560.000,00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2069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CRECHES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PRE-ESCOLAS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809.000,00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2070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ALIMENTACAO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ESCOLAR-CRECHE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2071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ALIMENTACAO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ESCOLAR-PRE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2072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ALIMENTACAO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ESCOLAR-EJA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2073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BRASIL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ALFABETIZADO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2122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CONSELHO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EDUCAÇÃO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2123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ESPECIAL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2144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Outras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Atividades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Básica-Decisão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Judicial-FUNDEF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300.000,00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2146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Desenvolvimento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Fundamental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104.000,00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2148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PROG.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NAC.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TRANSPORTE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PNATE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700.000,00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2149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PROG.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MERENDA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13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0185" marR="12065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2152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94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APOIO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SIST.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EJA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75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2454249" y="5857951"/>
            <a:ext cx="122044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07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55551" y="5859741"/>
            <a:ext cx="480340" cy="10626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617" spc="-4" dirty="0">
                <a:latin typeface="Arial MT"/>
                <a:cs typeface="Arial MT"/>
              </a:rPr>
              <a:t>2.768.005,00</a:t>
            </a:r>
            <a:endParaRPr sz="617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84073" y="5857951"/>
            <a:ext cx="2926826" cy="22828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CÂMARA</a:t>
            </a:r>
            <a:r>
              <a:rPr sz="705" spc="-26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MUNICIPAL</a:t>
            </a:r>
            <a:r>
              <a:rPr sz="705" spc="-18" dirty="0">
                <a:latin typeface="Arial MT"/>
                <a:cs typeface="Arial MT"/>
              </a:rPr>
              <a:t> </a:t>
            </a:r>
            <a:r>
              <a:rPr sz="705" spc="-4" dirty="0">
                <a:latin typeface="Arial MT"/>
                <a:cs typeface="Arial MT"/>
              </a:rPr>
              <a:t>DE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JAICÓS</a:t>
            </a:r>
            <a:endParaRPr sz="705">
              <a:latin typeface="Arial MT"/>
              <a:cs typeface="Arial MT"/>
            </a:endParaRPr>
          </a:p>
          <a:p>
            <a:pPr marL="237922">
              <a:spcBef>
                <a:spcPts val="13"/>
              </a:spcBef>
            </a:pPr>
            <a:r>
              <a:rPr sz="705" spc="-4" dirty="0">
                <a:latin typeface="Arial MT"/>
                <a:cs typeface="Arial MT"/>
              </a:rPr>
              <a:t>REFORMA</a:t>
            </a:r>
            <a:r>
              <a:rPr sz="705" spc="-18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E</a:t>
            </a:r>
            <a:r>
              <a:rPr sz="705" spc="-9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AMPLIACAO</a:t>
            </a:r>
            <a:r>
              <a:rPr sz="705" spc="-9" dirty="0">
                <a:latin typeface="Arial MT"/>
                <a:cs typeface="Arial MT"/>
              </a:rPr>
              <a:t> </a:t>
            </a:r>
            <a:r>
              <a:rPr sz="705" spc="-4" dirty="0">
                <a:latin typeface="Arial MT"/>
                <a:cs typeface="Arial MT"/>
              </a:rPr>
              <a:t>DO</a:t>
            </a:r>
            <a:r>
              <a:rPr sz="705" spc="-13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PREDIO</a:t>
            </a:r>
            <a:r>
              <a:rPr sz="705" spc="-9" dirty="0">
                <a:latin typeface="Arial MT"/>
                <a:cs typeface="Arial MT"/>
              </a:rPr>
              <a:t> </a:t>
            </a:r>
            <a:r>
              <a:rPr sz="705" spc="-4" dirty="0">
                <a:latin typeface="Arial MT"/>
                <a:cs typeface="Arial MT"/>
              </a:rPr>
              <a:t>DA</a:t>
            </a:r>
            <a:r>
              <a:rPr sz="705" spc="-13" dirty="0">
                <a:latin typeface="Arial MT"/>
                <a:cs typeface="Arial MT"/>
              </a:rPr>
              <a:t> </a:t>
            </a:r>
            <a:r>
              <a:rPr sz="705" spc="-4" dirty="0">
                <a:latin typeface="Arial MT"/>
                <a:cs typeface="Arial MT"/>
              </a:rPr>
              <a:t>CAMARA</a:t>
            </a:r>
            <a:r>
              <a:rPr sz="705" spc="-13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MUNICIPAL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23487" y="6127783"/>
            <a:ext cx="7717909" cy="0"/>
          </a:xfrm>
          <a:custGeom>
            <a:avLst/>
            <a:gdLst/>
            <a:ahLst/>
            <a:cxnLst/>
            <a:rect l="l" t="t" r="r" b="b"/>
            <a:pathLst>
              <a:path w="8754110">
                <a:moveTo>
                  <a:pt x="0" y="0"/>
                </a:moveTo>
                <a:lnTo>
                  <a:pt x="875351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7"/>
          </a:p>
        </p:txBody>
      </p:sp>
    </p:spTree>
    <p:extLst>
      <p:ext uri="{BB962C8B-B14F-4D97-AF65-F5344CB8AC3E}">
        <p14:creationId xmlns:p14="http://schemas.microsoft.com/office/powerpoint/2010/main" xmlns="" val="236928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1272" y="1772213"/>
            <a:ext cx="488737" cy="87894"/>
          </a:xfrm>
          <a:custGeom>
            <a:avLst/>
            <a:gdLst/>
            <a:ahLst/>
            <a:cxnLst/>
            <a:rect l="l" t="t" r="r" b="b"/>
            <a:pathLst>
              <a:path w="554354" h="99694">
                <a:moveTo>
                  <a:pt x="536558" y="0"/>
                </a:moveTo>
                <a:lnTo>
                  <a:pt x="17554" y="0"/>
                </a:lnTo>
                <a:lnTo>
                  <a:pt x="4388" y="22096"/>
                </a:lnTo>
                <a:lnTo>
                  <a:pt x="0" y="49646"/>
                </a:lnTo>
                <a:lnTo>
                  <a:pt x="4388" y="77196"/>
                </a:lnTo>
                <a:lnTo>
                  <a:pt x="17554" y="99293"/>
                </a:lnTo>
                <a:lnTo>
                  <a:pt x="536558" y="99293"/>
                </a:lnTo>
                <a:lnTo>
                  <a:pt x="549724" y="77196"/>
                </a:lnTo>
                <a:lnTo>
                  <a:pt x="554112" y="49646"/>
                </a:lnTo>
                <a:lnTo>
                  <a:pt x="549724" y="22096"/>
                </a:lnTo>
                <a:lnTo>
                  <a:pt x="5365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3" name="object 3"/>
          <p:cNvSpPr/>
          <p:nvPr/>
        </p:nvSpPr>
        <p:spPr>
          <a:xfrm>
            <a:off x="3077584" y="1771482"/>
            <a:ext cx="1429263" cy="100210"/>
          </a:xfrm>
          <a:custGeom>
            <a:avLst/>
            <a:gdLst/>
            <a:ahLst/>
            <a:cxnLst/>
            <a:rect l="l" t="t" r="r" b="b"/>
            <a:pathLst>
              <a:path w="1621155" h="113664">
                <a:moveTo>
                  <a:pt x="1600759" y="0"/>
                </a:moveTo>
                <a:lnTo>
                  <a:pt x="20061" y="0"/>
                </a:lnTo>
                <a:lnTo>
                  <a:pt x="5015" y="25254"/>
                </a:lnTo>
                <a:lnTo>
                  <a:pt x="0" y="56740"/>
                </a:lnTo>
                <a:lnTo>
                  <a:pt x="5015" y="88226"/>
                </a:lnTo>
                <a:lnTo>
                  <a:pt x="20061" y="113480"/>
                </a:lnTo>
                <a:lnTo>
                  <a:pt x="1600759" y="113480"/>
                </a:lnTo>
                <a:lnTo>
                  <a:pt x="1615805" y="88226"/>
                </a:lnTo>
                <a:lnTo>
                  <a:pt x="1620820" y="56740"/>
                </a:lnTo>
                <a:lnTo>
                  <a:pt x="1615805" y="25254"/>
                </a:lnTo>
                <a:lnTo>
                  <a:pt x="160075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4" name="object 4"/>
          <p:cNvSpPr/>
          <p:nvPr/>
        </p:nvSpPr>
        <p:spPr>
          <a:xfrm>
            <a:off x="8851272" y="2099717"/>
            <a:ext cx="488737" cy="87894"/>
          </a:xfrm>
          <a:custGeom>
            <a:avLst/>
            <a:gdLst/>
            <a:ahLst/>
            <a:cxnLst/>
            <a:rect l="l" t="t" r="r" b="b"/>
            <a:pathLst>
              <a:path w="554354" h="99694">
                <a:moveTo>
                  <a:pt x="536558" y="0"/>
                </a:moveTo>
                <a:lnTo>
                  <a:pt x="17554" y="0"/>
                </a:lnTo>
                <a:lnTo>
                  <a:pt x="4388" y="22096"/>
                </a:lnTo>
                <a:lnTo>
                  <a:pt x="0" y="49646"/>
                </a:lnTo>
                <a:lnTo>
                  <a:pt x="4388" y="77196"/>
                </a:lnTo>
                <a:lnTo>
                  <a:pt x="17554" y="99293"/>
                </a:lnTo>
                <a:lnTo>
                  <a:pt x="536558" y="99293"/>
                </a:lnTo>
                <a:lnTo>
                  <a:pt x="549724" y="77196"/>
                </a:lnTo>
                <a:lnTo>
                  <a:pt x="554112" y="49646"/>
                </a:lnTo>
                <a:lnTo>
                  <a:pt x="549724" y="22096"/>
                </a:lnTo>
                <a:lnTo>
                  <a:pt x="5365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5" name="object 5"/>
          <p:cNvSpPr/>
          <p:nvPr/>
        </p:nvSpPr>
        <p:spPr>
          <a:xfrm>
            <a:off x="3077583" y="2098987"/>
            <a:ext cx="1718138" cy="100210"/>
          </a:xfrm>
          <a:custGeom>
            <a:avLst/>
            <a:gdLst/>
            <a:ahLst/>
            <a:cxnLst/>
            <a:rect l="l" t="t" r="r" b="b"/>
            <a:pathLst>
              <a:path w="1948814" h="113664">
                <a:moveTo>
                  <a:pt x="1928216" y="0"/>
                </a:moveTo>
                <a:lnTo>
                  <a:pt x="20061" y="0"/>
                </a:lnTo>
                <a:lnTo>
                  <a:pt x="5015" y="25254"/>
                </a:lnTo>
                <a:lnTo>
                  <a:pt x="0" y="56740"/>
                </a:lnTo>
                <a:lnTo>
                  <a:pt x="5015" y="88226"/>
                </a:lnTo>
                <a:lnTo>
                  <a:pt x="20061" y="113480"/>
                </a:lnTo>
                <a:lnTo>
                  <a:pt x="1928216" y="113480"/>
                </a:lnTo>
                <a:lnTo>
                  <a:pt x="1943262" y="88226"/>
                </a:lnTo>
                <a:lnTo>
                  <a:pt x="1948277" y="56740"/>
                </a:lnTo>
                <a:lnTo>
                  <a:pt x="1943262" y="25254"/>
                </a:lnTo>
                <a:lnTo>
                  <a:pt x="192821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6" name="object 6"/>
          <p:cNvSpPr/>
          <p:nvPr/>
        </p:nvSpPr>
        <p:spPr>
          <a:xfrm>
            <a:off x="8959343" y="3031733"/>
            <a:ext cx="380129" cy="87894"/>
          </a:xfrm>
          <a:custGeom>
            <a:avLst/>
            <a:gdLst/>
            <a:ahLst/>
            <a:cxnLst/>
            <a:rect l="l" t="t" r="r" b="b"/>
            <a:pathLst>
              <a:path w="431165" h="99695">
                <a:moveTo>
                  <a:pt x="412986" y="0"/>
                </a:moveTo>
                <a:lnTo>
                  <a:pt x="17553" y="0"/>
                </a:lnTo>
                <a:lnTo>
                  <a:pt x="4388" y="22097"/>
                </a:lnTo>
                <a:lnTo>
                  <a:pt x="0" y="49646"/>
                </a:lnTo>
                <a:lnTo>
                  <a:pt x="4388" y="77196"/>
                </a:lnTo>
                <a:lnTo>
                  <a:pt x="17553" y="99293"/>
                </a:lnTo>
                <a:lnTo>
                  <a:pt x="412986" y="99293"/>
                </a:lnTo>
                <a:lnTo>
                  <a:pt x="426152" y="77196"/>
                </a:lnTo>
                <a:lnTo>
                  <a:pt x="430541" y="49646"/>
                </a:lnTo>
                <a:lnTo>
                  <a:pt x="426152" y="22097"/>
                </a:lnTo>
                <a:lnTo>
                  <a:pt x="41298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7" name="object 7"/>
          <p:cNvSpPr/>
          <p:nvPr/>
        </p:nvSpPr>
        <p:spPr>
          <a:xfrm>
            <a:off x="3077584" y="3031003"/>
            <a:ext cx="2519265" cy="100210"/>
          </a:xfrm>
          <a:custGeom>
            <a:avLst/>
            <a:gdLst/>
            <a:ahLst/>
            <a:cxnLst/>
            <a:rect l="l" t="t" r="r" b="b"/>
            <a:pathLst>
              <a:path w="2857500" h="113664">
                <a:moveTo>
                  <a:pt x="2836822" y="0"/>
                </a:moveTo>
                <a:lnTo>
                  <a:pt x="20061" y="0"/>
                </a:lnTo>
                <a:lnTo>
                  <a:pt x="5015" y="25254"/>
                </a:lnTo>
                <a:lnTo>
                  <a:pt x="0" y="56740"/>
                </a:lnTo>
                <a:lnTo>
                  <a:pt x="5015" y="88226"/>
                </a:lnTo>
                <a:lnTo>
                  <a:pt x="20061" y="113481"/>
                </a:lnTo>
                <a:lnTo>
                  <a:pt x="2836822" y="113481"/>
                </a:lnTo>
                <a:lnTo>
                  <a:pt x="2851869" y="88226"/>
                </a:lnTo>
                <a:lnTo>
                  <a:pt x="2856885" y="56740"/>
                </a:lnTo>
                <a:lnTo>
                  <a:pt x="2851869" y="25254"/>
                </a:lnTo>
                <a:lnTo>
                  <a:pt x="283682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grpSp>
        <p:nvGrpSpPr>
          <p:cNvPr id="8" name="object 8"/>
          <p:cNvGrpSpPr/>
          <p:nvPr/>
        </p:nvGrpSpPr>
        <p:grpSpPr>
          <a:xfrm>
            <a:off x="2406666" y="1377210"/>
            <a:ext cx="7743102" cy="344300"/>
            <a:chOff x="838188" y="1562113"/>
            <a:chExt cx="8782685" cy="390525"/>
          </a:xfrm>
        </p:grpSpPr>
        <p:sp>
          <p:nvSpPr>
            <p:cNvPr id="9" name="object 9"/>
            <p:cNvSpPr/>
            <p:nvPr/>
          </p:nvSpPr>
          <p:spPr>
            <a:xfrm>
              <a:off x="838188" y="1581157"/>
              <a:ext cx="8782685" cy="361950"/>
            </a:xfrm>
            <a:custGeom>
              <a:avLst/>
              <a:gdLst/>
              <a:ahLst/>
              <a:cxnLst/>
              <a:rect l="l" t="t" r="r" b="b"/>
              <a:pathLst>
                <a:path w="8782685" h="361950">
                  <a:moveTo>
                    <a:pt x="8782060" y="0"/>
                  </a:moveTo>
                  <a:lnTo>
                    <a:pt x="0" y="0"/>
                  </a:lnTo>
                  <a:lnTo>
                    <a:pt x="0" y="361944"/>
                  </a:lnTo>
                  <a:lnTo>
                    <a:pt x="8782060" y="361944"/>
                  </a:lnTo>
                  <a:lnTo>
                    <a:pt x="8782060" y="0"/>
                  </a:lnTo>
                  <a:close/>
                </a:path>
              </a:pathLst>
            </a:custGeom>
            <a:solidFill>
              <a:srgbClr val="D6E3F1"/>
            </a:solidFill>
          </p:spPr>
          <p:txBody>
            <a:bodyPr wrap="square" lIns="0" tIns="0" rIns="0" bIns="0" rtlCol="0"/>
            <a:lstStyle/>
            <a:p>
              <a:endParaRPr sz="1587"/>
            </a:p>
          </p:txBody>
        </p:sp>
        <p:sp>
          <p:nvSpPr>
            <p:cNvPr id="10" name="object 10"/>
            <p:cNvSpPr/>
            <p:nvPr/>
          </p:nvSpPr>
          <p:spPr>
            <a:xfrm>
              <a:off x="847728" y="1563700"/>
              <a:ext cx="8773160" cy="387350"/>
            </a:xfrm>
            <a:custGeom>
              <a:avLst/>
              <a:gdLst/>
              <a:ahLst/>
              <a:cxnLst/>
              <a:rect l="l" t="t" r="r" b="b"/>
              <a:pathLst>
                <a:path w="8773160" h="387350">
                  <a:moveTo>
                    <a:pt x="0" y="0"/>
                  </a:moveTo>
                  <a:lnTo>
                    <a:pt x="8772556" y="0"/>
                  </a:lnTo>
                </a:path>
                <a:path w="8773160" h="387350">
                  <a:moveTo>
                    <a:pt x="0" y="387353"/>
                  </a:moveTo>
                  <a:lnTo>
                    <a:pt x="8772556" y="3873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7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406666" y="1372203"/>
            <a:ext cx="7759897" cy="302374"/>
          </a:xfrm>
          <a:prstGeom prst="rect">
            <a:avLst/>
          </a:prstGeom>
        </p:spPr>
        <p:txBody>
          <a:bodyPr vert="horz" wrap="square" lIns="0" tIns="46466" rIns="0" bIns="0" rtlCol="0">
            <a:spAutoFit/>
          </a:bodyPr>
          <a:lstStyle/>
          <a:p>
            <a:pPr marL="6466434">
              <a:spcBef>
                <a:spcPts val="365"/>
              </a:spcBef>
            </a:pPr>
            <a:r>
              <a:rPr sz="705" spc="-4" dirty="0">
                <a:latin typeface="Arial MT"/>
                <a:cs typeface="Arial MT"/>
              </a:rPr>
              <a:t>DOTAÇÃO</a:t>
            </a:r>
            <a:endParaRPr sz="705">
              <a:latin typeface="Arial MT"/>
              <a:cs typeface="Arial MT"/>
            </a:endParaRPr>
          </a:p>
          <a:p>
            <a:pPr marL="8397">
              <a:spcBef>
                <a:spcPts val="278"/>
              </a:spcBef>
              <a:tabLst>
                <a:tab pos="553658" algn="l"/>
              </a:tabLst>
            </a:pPr>
            <a:r>
              <a:rPr sz="705" spc="-4" dirty="0">
                <a:latin typeface="Arial MT"/>
                <a:cs typeface="Arial MT"/>
              </a:rPr>
              <a:t>CODIGO	</a:t>
            </a:r>
            <a:r>
              <a:rPr sz="705" dirty="0">
                <a:latin typeface="Arial MT"/>
                <a:cs typeface="Arial MT"/>
              </a:rPr>
              <a:t>ESPECIFICAÇÃO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10045" y="508486"/>
            <a:ext cx="1493085" cy="267787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lnSpc>
                <a:spcPts val="1230"/>
              </a:lnSpc>
              <a:spcBef>
                <a:spcPts val="88"/>
              </a:spcBef>
            </a:pPr>
            <a:r>
              <a:rPr sz="1058" b="1" dirty="0">
                <a:latin typeface="Arial"/>
                <a:cs typeface="Arial"/>
              </a:rPr>
              <a:t>MUNICIPIO</a:t>
            </a:r>
            <a:r>
              <a:rPr sz="1058" b="1" spc="-35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DE</a:t>
            </a:r>
            <a:r>
              <a:rPr sz="1058" b="1" spc="-40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JAICÓS</a:t>
            </a:r>
            <a:endParaRPr sz="1058">
              <a:latin typeface="Arial"/>
              <a:cs typeface="Arial"/>
            </a:endParaRPr>
          </a:p>
          <a:p>
            <a:pPr marL="11196">
              <a:lnSpc>
                <a:spcPts val="807"/>
              </a:lnSpc>
            </a:pPr>
            <a:r>
              <a:rPr sz="705" dirty="0">
                <a:latin typeface="Arial MT"/>
                <a:cs typeface="Arial MT"/>
              </a:rPr>
              <a:t>Praça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Ângelo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Bosges,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S/N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10045" y="786054"/>
            <a:ext cx="824079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06.553.762/0001-00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20064" y="769259"/>
            <a:ext cx="733946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522868" algn="l"/>
              </a:tabLst>
            </a:pPr>
            <a:r>
              <a:rPr sz="705" dirty="0">
                <a:latin typeface="Arial MT"/>
                <a:cs typeface="Arial MT"/>
              </a:rPr>
              <a:t>Exercício:	</a:t>
            </a:r>
            <a:r>
              <a:rPr sz="705" spc="-4" dirty="0">
                <a:latin typeface="Arial MT"/>
                <a:cs typeface="Arial MT"/>
              </a:rPr>
              <a:t>2024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01634" y="929260"/>
            <a:ext cx="2124580" cy="14704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882" b="1" spc="-4" dirty="0">
                <a:latin typeface="Arial"/>
                <a:cs typeface="Arial"/>
              </a:rPr>
              <a:t>CONSOLIDAÇÃO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dirty="0">
                <a:latin typeface="Arial"/>
                <a:cs typeface="Arial"/>
              </a:rPr>
              <a:t>GERAL</a:t>
            </a:r>
            <a:r>
              <a:rPr sz="882" b="1" spc="-22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DA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DESPESA</a:t>
            </a:r>
            <a:endParaRPr sz="882">
              <a:latin typeface="Arial"/>
              <a:cs typeface="Arial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403867" y="1771454"/>
          <a:ext cx="7759337" cy="2229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1054"/>
                <a:gridCol w="320786"/>
                <a:gridCol w="4461899"/>
                <a:gridCol w="2475598"/>
              </a:tblGrid>
              <a:tr h="96221">
                <a:tc>
                  <a:txBody>
                    <a:bodyPr/>
                    <a:lstStyle/>
                    <a:p>
                      <a:pPr marL="66040">
                        <a:lnSpc>
                          <a:spcPts val="76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2090">
                        <a:lnSpc>
                          <a:spcPts val="76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CÂMARA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JAICÓS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6785" algn="r">
                        <a:lnSpc>
                          <a:spcPts val="760"/>
                        </a:lnSpc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2.768.005,00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</a:tr>
              <a:tr h="101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ts val="80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8055" algn="r">
                        <a:lnSpc>
                          <a:spcPts val="750"/>
                        </a:lnSpc>
                        <a:spcBef>
                          <a:spcPts val="5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240.000,00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158" marB="0"/>
                </a:tc>
              </a:tr>
              <a:tr h="230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6040">
                        <a:lnSpc>
                          <a:spcPts val="869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5598" marB="0"/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5"/>
                        </a:spcBef>
                        <a:tabLst>
                          <a:tab pos="469265" algn="l"/>
                        </a:tabLst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2001	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ADMINISTRATIVA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CAMARA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212090">
                        <a:lnSpc>
                          <a:spcPts val="869"/>
                        </a:lnSpc>
                        <a:spcBef>
                          <a:spcPts val="9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INSTITUTO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PREVIDENCIA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PROPRIA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39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9095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2.528.005,00</a:t>
                      </a:r>
                      <a:endParaRPr sz="600">
                        <a:latin typeface="Arial MT"/>
                        <a:cs typeface="Arial MT"/>
                      </a:endParaRPr>
                    </a:p>
                    <a:p>
                      <a:pPr marL="37909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6.091.000,00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22393" marB="0"/>
                </a:tc>
              </a:tr>
              <a:tr h="120424">
                <a:tc gridSpan="2">
                  <a:txBody>
                    <a:bodyPr/>
                    <a:lstStyle/>
                    <a:p>
                      <a:pPr marL="600075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CONSTRUÇÃO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PREVIDENCIARIO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8690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60007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2098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MANUT.FUNDO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PREV.SOCIAL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MUNICIPIO-PLANO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FINANCEIRO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805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281.000,00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60007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2099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BENEFICIOS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PREVIDENCIARIOS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PLANO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FINANCEIRO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678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4.741.000,00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60007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2100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PREV.SOCIAL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MUNICIPIO-PLANO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PREVIDENCIARIO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805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200.500,00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60007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2101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BENEFICIOS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PREVIDENCIARIOS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PLANO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PREVIDENCIARIO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805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829.500,00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60007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2102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QUALIFICAÇÃO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CAPACITAÇÃO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JUNTO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PRÓ-GESTÃO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P.FINANCEIRO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869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1214">
                <a:tc gridSpan="2">
                  <a:txBody>
                    <a:bodyPr/>
                    <a:lstStyle/>
                    <a:p>
                      <a:pPr marL="600075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2165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Qualificação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Capacitação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Pro-Gestão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Plano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Previdenciario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9325" algn="r">
                        <a:lnSpc>
                          <a:spcPts val="75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2548">
                <a:tc gridSpan="4">
                  <a:txBody>
                    <a:bodyPr/>
                    <a:lstStyle/>
                    <a:p>
                      <a:pPr marL="66040">
                        <a:lnSpc>
                          <a:spcPts val="869"/>
                        </a:lnSpc>
                        <a:spcBef>
                          <a:spcPts val="35"/>
                        </a:spcBef>
                        <a:tabLst>
                          <a:tab pos="780415" algn="l"/>
                          <a:tab pos="7400290" algn="l"/>
                        </a:tabLst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09	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FUNDO MUN.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 CRIANÇA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 E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ADOLESCENTE</a:t>
                      </a:r>
                      <a:r>
                        <a:rPr sz="7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 FMDCA	</a:t>
                      </a:r>
                      <a:r>
                        <a:rPr sz="900" spc="-7" baseline="7936" dirty="0">
                          <a:latin typeface="Arial MT"/>
                          <a:cs typeface="Arial MT"/>
                        </a:rPr>
                        <a:t>171.000,00</a:t>
                      </a:r>
                      <a:endParaRPr sz="900" baseline="7936">
                        <a:latin typeface="Arial MT"/>
                        <a:cs typeface="Arial MT"/>
                      </a:endParaRPr>
                    </a:p>
                  </a:txBody>
                  <a:tcPr marL="0" marR="0" marT="39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05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8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MATERIAL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PERMANENTE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8690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4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1162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CONSTRUÇÃO,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AMPLIAÇÃO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869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2094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CONS.MUNIC.DE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DIREITO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CRIANCA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ADOLESCENTE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4932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425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2160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FMDCA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4805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144.000,00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730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TOTAL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39748" marB="0"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F1"/>
                    </a:solidFill>
                  </a:tcPr>
                </a:tc>
                <a:tc>
                  <a:txBody>
                    <a:bodyPr/>
                    <a:lstStyle/>
                    <a:p>
                      <a:pPr marR="946150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94.200.000,00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58223" marB="0"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6E3F1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2423487" y="6127783"/>
            <a:ext cx="7717909" cy="0"/>
          </a:xfrm>
          <a:custGeom>
            <a:avLst/>
            <a:gdLst/>
            <a:ahLst/>
            <a:cxnLst/>
            <a:rect l="l" t="t" r="r" b="b"/>
            <a:pathLst>
              <a:path w="8754110">
                <a:moveTo>
                  <a:pt x="0" y="0"/>
                </a:moveTo>
                <a:lnTo>
                  <a:pt x="875351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7"/>
          </a:p>
        </p:txBody>
      </p:sp>
    </p:spTree>
    <p:extLst>
      <p:ext uri="{BB962C8B-B14F-4D97-AF65-F5344CB8AC3E}">
        <p14:creationId xmlns:p14="http://schemas.microsoft.com/office/powerpoint/2010/main" xmlns="" val="210429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4713" y="286362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REFORMULAÇÃO PPA 2022 A 2025</a:t>
            </a:r>
            <a:br>
              <a:rPr lang="pt-BR" dirty="0" smtClean="0"/>
            </a:br>
            <a:r>
              <a:rPr lang="pt-BR" dirty="0" smtClean="0"/>
              <a:t>2022 = 58.775.435,00 </a:t>
            </a:r>
            <a:br>
              <a:rPr lang="pt-BR" dirty="0" smtClean="0"/>
            </a:br>
            <a:r>
              <a:rPr lang="pt-BR" dirty="0" smtClean="0"/>
              <a:t>2023 = 89.663.000,00 </a:t>
            </a:r>
            <a:br>
              <a:rPr lang="pt-BR" dirty="0" smtClean="0"/>
            </a:br>
            <a:r>
              <a:rPr lang="pt-BR" dirty="0" smtClean="0"/>
              <a:t>2024= 92.900.000,00 </a:t>
            </a:r>
            <a:br>
              <a:rPr lang="pt-BR" dirty="0" smtClean="0"/>
            </a:br>
            <a:r>
              <a:rPr lang="pt-BR" dirty="0" smtClean="0"/>
              <a:t>2025 = 67.605.127,55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324546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1065" y="283335"/>
            <a:ext cx="10722735" cy="1407353"/>
          </a:xfrm>
        </p:spPr>
        <p:txBody>
          <a:bodyPr/>
          <a:lstStyle/>
          <a:p>
            <a:r>
              <a:rPr lang="pt-BR" dirty="0" smtClean="0"/>
              <a:t>AMPARO LEGAL PARA ELABORAÇÃO DA LOA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1065" y="1690688"/>
            <a:ext cx="10722735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CONSTITUIÇÃO DA REPÚBLICA SEÇÃO II,DO ART.165- Leis de iniciativa do poder executivo estabelecerão:</a:t>
            </a:r>
          </a:p>
          <a:p>
            <a:r>
              <a:rPr lang="pt-BR" dirty="0" smtClean="0"/>
              <a:t>I-O plano plurianual;</a:t>
            </a:r>
          </a:p>
          <a:p>
            <a:r>
              <a:rPr lang="pt-BR" dirty="0" smtClean="0"/>
              <a:t>II- As diretrizes orçamentárias; </a:t>
            </a:r>
          </a:p>
          <a:p>
            <a:r>
              <a:rPr lang="pt-BR" b="1" dirty="0" smtClean="0"/>
              <a:t>III- Os orçamentos anuais </a:t>
            </a:r>
          </a:p>
          <a:p>
            <a:r>
              <a:rPr lang="pt-BR" dirty="0" smtClean="0"/>
              <a:t>Paragrafo 5°- A leis orçamentária anual compreenderá:</a:t>
            </a:r>
          </a:p>
          <a:p>
            <a:r>
              <a:rPr lang="pt-BR" dirty="0" smtClean="0"/>
              <a:t>I- Orçamento fiscal referente aos Poderes</a:t>
            </a:r>
          </a:p>
          <a:p>
            <a:r>
              <a:rPr lang="pt-BR" dirty="0" smtClean="0"/>
              <a:t>II-Orçamento de investimento</a:t>
            </a:r>
          </a:p>
          <a:p>
            <a:r>
              <a:rPr lang="pt-BR" dirty="0" smtClean="0"/>
              <a:t>III-Orçamento da seguridade social </a:t>
            </a:r>
          </a:p>
        </p:txBody>
      </p:sp>
    </p:spTree>
    <p:extLst>
      <p:ext uri="{BB962C8B-B14F-4D97-AF65-F5344CB8AC3E}">
        <p14:creationId xmlns:p14="http://schemas.microsoft.com/office/powerpoint/2010/main" xmlns="" val="175236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ORÇAMENTO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É um documento expresso por um conjunto de ações, identificadas por recursos orçamentários , necessários à realização das metas definidas pela LDO que foram extraídas do PPA</a:t>
            </a:r>
          </a:p>
          <a:p>
            <a:pPr marL="0" indent="0">
              <a:buNone/>
            </a:pPr>
            <a:r>
              <a:rPr lang="pt-BR" dirty="0" smtClean="0"/>
              <a:t>O orçamento abrangerá as metas , de receitas e despesas de modo a evidenciar e realizar as politicas e os programas do governo municipal, para um período de um ano.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4660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       </a:t>
            </a:r>
            <a:r>
              <a:rPr lang="pt-BR" b="1" dirty="0" smtClean="0"/>
              <a:t>RECEITAS</a:t>
            </a:r>
            <a:r>
              <a:rPr lang="pt-BR" dirty="0" smtClean="0"/>
              <a:t>   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1796737"/>
            <a:ext cx="5157787" cy="3684588"/>
          </a:xfrm>
        </p:spPr>
        <p:txBody>
          <a:bodyPr/>
          <a:lstStyle/>
          <a:p>
            <a:r>
              <a:rPr lang="pt-BR" dirty="0" smtClean="0"/>
              <a:t>RECEITAS CORRENTES</a:t>
            </a:r>
          </a:p>
          <a:p>
            <a:r>
              <a:rPr lang="pt-BR" dirty="0" smtClean="0"/>
              <a:t>RECEITAS DE CAPITAL </a:t>
            </a:r>
          </a:p>
          <a:p>
            <a:r>
              <a:rPr lang="pt-BR" dirty="0" smtClean="0"/>
              <a:t>RECEITAS CORRENTES(INTRA)</a:t>
            </a:r>
          </a:p>
          <a:p>
            <a:r>
              <a:rPr lang="pt-BR" dirty="0" smtClean="0"/>
              <a:t>(R)DEDUÇÕES DA RECEITA</a:t>
            </a:r>
          </a:p>
          <a:p>
            <a:endParaRPr lang="pt-BR" dirty="0"/>
          </a:p>
          <a:p>
            <a:r>
              <a:rPr lang="pt-BR" dirty="0" smtClean="0"/>
              <a:t>TOTAL DAS RECEITAS 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997575" y="1796737"/>
            <a:ext cx="5183188" cy="3684588"/>
          </a:xfrm>
        </p:spPr>
        <p:txBody>
          <a:bodyPr/>
          <a:lstStyle/>
          <a:p>
            <a:r>
              <a:rPr lang="pt-BR" dirty="0" smtClean="0"/>
              <a:t>88.012.400,00</a:t>
            </a:r>
            <a:endParaRPr lang="pt-BR" dirty="0"/>
          </a:p>
          <a:p>
            <a:r>
              <a:rPr lang="pt-BR" dirty="0" smtClean="0"/>
              <a:t>7.753,000,00</a:t>
            </a:r>
            <a:endParaRPr lang="pt-BR" dirty="0"/>
          </a:p>
          <a:p>
            <a:r>
              <a:rPr lang="pt-BR" dirty="0" smtClean="0"/>
              <a:t>2.848.000,00</a:t>
            </a:r>
          </a:p>
          <a:p>
            <a:r>
              <a:rPr lang="pt-BR" dirty="0" smtClean="0"/>
              <a:t>-4.413.400,00</a:t>
            </a:r>
            <a:endParaRPr lang="pt-BR" dirty="0"/>
          </a:p>
          <a:p>
            <a:endParaRPr lang="pt-BR" dirty="0" smtClean="0"/>
          </a:p>
          <a:p>
            <a:r>
              <a:rPr lang="pt-BR" smtClean="0"/>
              <a:t>94.200.000,00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27756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8276" y="1772213"/>
            <a:ext cx="532405" cy="87894"/>
          </a:xfrm>
          <a:custGeom>
            <a:avLst/>
            <a:gdLst/>
            <a:ahLst/>
            <a:cxnLst/>
            <a:rect l="l" t="t" r="r" b="b"/>
            <a:pathLst>
              <a:path w="603884" h="99694">
                <a:moveTo>
                  <a:pt x="585985" y="0"/>
                </a:moveTo>
                <a:lnTo>
                  <a:pt x="17554" y="0"/>
                </a:lnTo>
                <a:lnTo>
                  <a:pt x="4388" y="22096"/>
                </a:lnTo>
                <a:lnTo>
                  <a:pt x="0" y="49646"/>
                </a:lnTo>
                <a:lnTo>
                  <a:pt x="4388" y="77196"/>
                </a:lnTo>
                <a:lnTo>
                  <a:pt x="17554" y="99293"/>
                </a:lnTo>
                <a:lnTo>
                  <a:pt x="585985" y="99293"/>
                </a:lnTo>
                <a:lnTo>
                  <a:pt x="599151" y="77196"/>
                </a:lnTo>
                <a:lnTo>
                  <a:pt x="603539" y="49646"/>
                </a:lnTo>
                <a:lnTo>
                  <a:pt x="599151" y="22096"/>
                </a:lnTo>
                <a:lnTo>
                  <a:pt x="58598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3" name="object 3"/>
          <p:cNvSpPr/>
          <p:nvPr/>
        </p:nvSpPr>
        <p:spPr>
          <a:xfrm>
            <a:off x="3077584" y="1771482"/>
            <a:ext cx="1613449" cy="100210"/>
          </a:xfrm>
          <a:custGeom>
            <a:avLst/>
            <a:gdLst/>
            <a:ahLst/>
            <a:cxnLst/>
            <a:rect l="l" t="t" r="r" b="b"/>
            <a:pathLst>
              <a:path w="1830070" h="113664">
                <a:moveTo>
                  <a:pt x="1809649" y="0"/>
                </a:moveTo>
                <a:lnTo>
                  <a:pt x="20061" y="0"/>
                </a:lnTo>
                <a:lnTo>
                  <a:pt x="5015" y="25254"/>
                </a:lnTo>
                <a:lnTo>
                  <a:pt x="0" y="56740"/>
                </a:lnTo>
                <a:lnTo>
                  <a:pt x="5015" y="88226"/>
                </a:lnTo>
                <a:lnTo>
                  <a:pt x="20061" y="113480"/>
                </a:lnTo>
                <a:lnTo>
                  <a:pt x="1809649" y="113480"/>
                </a:lnTo>
                <a:lnTo>
                  <a:pt x="1824695" y="88226"/>
                </a:lnTo>
                <a:lnTo>
                  <a:pt x="1829710" y="56740"/>
                </a:lnTo>
                <a:lnTo>
                  <a:pt x="1824695" y="25254"/>
                </a:lnTo>
                <a:lnTo>
                  <a:pt x="180964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grpSp>
        <p:nvGrpSpPr>
          <p:cNvPr id="4" name="object 4"/>
          <p:cNvGrpSpPr/>
          <p:nvPr/>
        </p:nvGrpSpPr>
        <p:grpSpPr>
          <a:xfrm>
            <a:off x="2406666" y="1377210"/>
            <a:ext cx="7743102" cy="344300"/>
            <a:chOff x="838188" y="1562113"/>
            <a:chExt cx="8782685" cy="390525"/>
          </a:xfrm>
        </p:grpSpPr>
        <p:sp>
          <p:nvSpPr>
            <p:cNvPr id="5" name="object 5"/>
            <p:cNvSpPr/>
            <p:nvPr/>
          </p:nvSpPr>
          <p:spPr>
            <a:xfrm>
              <a:off x="838188" y="1581157"/>
              <a:ext cx="8782685" cy="361950"/>
            </a:xfrm>
            <a:custGeom>
              <a:avLst/>
              <a:gdLst/>
              <a:ahLst/>
              <a:cxnLst/>
              <a:rect l="l" t="t" r="r" b="b"/>
              <a:pathLst>
                <a:path w="8782685" h="361950">
                  <a:moveTo>
                    <a:pt x="8782060" y="0"/>
                  </a:moveTo>
                  <a:lnTo>
                    <a:pt x="0" y="0"/>
                  </a:lnTo>
                  <a:lnTo>
                    <a:pt x="0" y="361944"/>
                  </a:lnTo>
                  <a:lnTo>
                    <a:pt x="8782060" y="361944"/>
                  </a:lnTo>
                  <a:lnTo>
                    <a:pt x="8782060" y="0"/>
                  </a:lnTo>
                  <a:close/>
                </a:path>
              </a:pathLst>
            </a:custGeom>
            <a:solidFill>
              <a:srgbClr val="D6E3F1"/>
            </a:solidFill>
          </p:spPr>
          <p:txBody>
            <a:bodyPr wrap="square" lIns="0" tIns="0" rIns="0" bIns="0" rtlCol="0"/>
            <a:lstStyle/>
            <a:p>
              <a:endParaRPr sz="1587"/>
            </a:p>
          </p:txBody>
        </p:sp>
        <p:sp>
          <p:nvSpPr>
            <p:cNvPr id="6" name="object 6"/>
            <p:cNvSpPr/>
            <p:nvPr/>
          </p:nvSpPr>
          <p:spPr>
            <a:xfrm>
              <a:off x="847728" y="1563700"/>
              <a:ext cx="8773160" cy="387350"/>
            </a:xfrm>
            <a:custGeom>
              <a:avLst/>
              <a:gdLst/>
              <a:ahLst/>
              <a:cxnLst/>
              <a:rect l="l" t="t" r="r" b="b"/>
              <a:pathLst>
                <a:path w="8773160" h="387350">
                  <a:moveTo>
                    <a:pt x="0" y="0"/>
                  </a:moveTo>
                  <a:lnTo>
                    <a:pt x="8772556" y="0"/>
                  </a:lnTo>
                </a:path>
                <a:path w="8773160" h="387350">
                  <a:moveTo>
                    <a:pt x="0" y="387353"/>
                  </a:moveTo>
                  <a:lnTo>
                    <a:pt x="8772556" y="3873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7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06666" y="1372203"/>
            <a:ext cx="7743102" cy="302374"/>
          </a:xfrm>
          <a:prstGeom prst="rect">
            <a:avLst/>
          </a:prstGeom>
        </p:spPr>
        <p:txBody>
          <a:bodyPr vert="horz" wrap="square" lIns="0" tIns="46466" rIns="0" bIns="0" rtlCol="0">
            <a:spAutoFit/>
          </a:bodyPr>
          <a:lstStyle/>
          <a:p>
            <a:pPr marL="6466434">
              <a:spcBef>
                <a:spcPts val="365"/>
              </a:spcBef>
            </a:pPr>
            <a:r>
              <a:rPr sz="705" spc="-4" dirty="0">
                <a:latin typeface="Arial MT"/>
                <a:cs typeface="Arial MT"/>
              </a:rPr>
              <a:t>DOTAÇÃO</a:t>
            </a:r>
            <a:endParaRPr sz="705">
              <a:latin typeface="Arial MT"/>
              <a:cs typeface="Arial MT"/>
            </a:endParaRPr>
          </a:p>
          <a:p>
            <a:pPr marL="8397">
              <a:spcBef>
                <a:spcPts val="278"/>
              </a:spcBef>
              <a:tabLst>
                <a:tab pos="553658" algn="l"/>
              </a:tabLst>
            </a:pPr>
            <a:r>
              <a:rPr sz="705" spc="-4" dirty="0">
                <a:latin typeface="Arial MT"/>
                <a:cs typeface="Arial MT"/>
              </a:rPr>
              <a:t>CODIGO	</a:t>
            </a:r>
            <a:r>
              <a:rPr sz="705" dirty="0">
                <a:latin typeface="Arial MT"/>
                <a:cs typeface="Arial MT"/>
              </a:rPr>
              <a:t>ESPECIFICAÇÃO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0045" y="508486"/>
            <a:ext cx="1493085" cy="267787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lnSpc>
                <a:spcPts val="1230"/>
              </a:lnSpc>
              <a:spcBef>
                <a:spcPts val="88"/>
              </a:spcBef>
            </a:pPr>
            <a:r>
              <a:rPr sz="1058" b="1" dirty="0">
                <a:latin typeface="Arial"/>
                <a:cs typeface="Arial"/>
              </a:rPr>
              <a:t>MUNICIPIO</a:t>
            </a:r>
            <a:r>
              <a:rPr sz="1058" b="1" spc="-35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DE</a:t>
            </a:r>
            <a:r>
              <a:rPr sz="1058" b="1" spc="-40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JAICÓS</a:t>
            </a:r>
            <a:endParaRPr sz="1058">
              <a:latin typeface="Arial"/>
              <a:cs typeface="Arial"/>
            </a:endParaRPr>
          </a:p>
          <a:p>
            <a:pPr marL="11196">
              <a:lnSpc>
                <a:spcPts val="807"/>
              </a:lnSpc>
            </a:pPr>
            <a:r>
              <a:rPr sz="705" dirty="0">
                <a:latin typeface="Arial MT"/>
                <a:cs typeface="Arial MT"/>
              </a:rPr>
              <a:t>Praça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Ângelo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Bosges,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S/N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0045" y="786054"/>
            <a:ext cx="824079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06.553.762/0001-00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20064" y="769259"/>
            <a:ext cx="733946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522868" algn="l"/>
              </a:tabLst>
            </a:pPr>
            <a:r>
              <a:rPr sz="705" dirty="0">
                <a:latin typeface="Arial MT"/>
                <a:cs typeface="Arial MT"/>
              </a:rPr>
              <a:t>Exercício:	</a:t>
            </a:r>
            <a:r>
              <a:rPr sz="705" spc="-4" dirty="0">
                <a:latin typeface="Arial MT"/>
                <a:cs typeface="Arial MT"/>
              </a:rPr>
              <a:t>2024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1634" y="929260"/>
            <a:ext cx="2124580" cy="14704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882" b="1" spc="-4" dirty="0">
                <a:latin typeface="Arial"/>
                <a:cs typeface="Arial"/>
              </a:rPr>
              <a:t>CONSOLIDAÇÃO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dirty="0">
                <a:latin typeface="Arial"/>
                <a:cs typeface="Arial"/>
              </a:rPr>
              <a:t>GERAL</a:t>
            </a:r>
            <a:r>
              <a:rPr sz="882" b="1" spc="-22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DA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DESPESA</a:t>
            </a:r>
            <a:endParaRPr sz="88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54249" y="1751772"/>
            <a:ext cx="2230390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640430" algn="l"/>
              </a:tabLst>
            </a:pPr>
            <a:r>
              <a:rPr sz="705" spc="-4" dirty="0">
                <a:latin typeface="Arial MT"/>
                <a:cs typeface="Arial MT"/>
              </a:rPr>
              <a:t>01	</a:t>
            </a:r>
            <a:r>
              <a:rPr sz="705" dirty="0">
                <a:latin typeface="Arial MT"/>
                <a:cs typeface="Arial MT"/>
              </a:rPr>
              <a:t>PREFEITURA</a:t>
            </a:r>
            <a:r>
              <a:rPr sz="705" spc="-26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MUNICIPAL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spc="-4" dirty="0">
                <a:latin typeface="Arial MT"/>
                <a:cs typeface="Arial MT"/>
              </a:rPr>
              <a:t>DE</a:t>
            </a:r>
            <a:r>
              <a:rPr sz="705" spc="-31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JAICOS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12555" y="1753563"/>
            <a:ext cx="524007" cy="10626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617" spc="-4" dirty="0">
                <a:latin typeface="Arial MT"/>
                <a:cs typeface="Arial MT"/>
              </a:rPr>
              <a:t>23.781.495,00</a:t>
            </a:r>
            <a:endParaRPr sz="617">
              <a:latin typeface="Arial MT"/>
              <a:cs typeface="Arial MT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907727" y="1880621"/>
          <a:ext cx="6444280" cy="412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86"/>
                <a:gridCol w="4457980"/>
                <a:gridCol w="1665514"/>
              </a:tblGrid>
              <a:tr h="111326">
                <a:tc>
                  <a:txBody>
                    <a:bodyPr/>
                    <a:lstStyle/>
                    <a:p>
                      <a:pPr marL="31750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8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GABINETE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MATERIAL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PERMANENTE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409.000,00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AMORTIZACAO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DIVIDA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CONTRATADA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715.000,00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PROCURADORIA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GERAL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PROCURADORIA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GERAL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1010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1012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ABERTURA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RUAS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AVENIDAS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1013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1014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CONST.RECUPERACAO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CALCAMENTO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1.015.000,00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1015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CONST.RECUP.DE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PASSAGNES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MOLHADAS,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PONTES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BUEIROS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1016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CONSTRUT.RECUP.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OBRAS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INFRA-ESTRUTURA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1018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BANHEIROS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1019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OU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INDENIZACAO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IMOVEIS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PRACAS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MELHORIA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HABITACIONAL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EQUIP.PARA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LIMPEZA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CONST.E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RESTAURACAO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CEMITERIOS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RECUPERACAO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ESGOTO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SANITARIO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ATERRO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SANITARIO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GALERIA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FOSSAS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SEPTICAS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CONST.AMPL.DA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ABASTECIMENTO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D'AGUA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1029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RECUPERACAO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CHAFARIZES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1030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CONT.RECUP.DE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POCO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TUBULAR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SEDE/RURAL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585.000,00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1032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CISTERNAS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1033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CONST.AMPL.DA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ENERGIA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ELETRICA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1035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CONSTRUÇÃO,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REF.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AMPL.E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RESTAURACAO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TERMINAL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RODOVIARIO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1036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RESTAURACAO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ESTRADAS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VICINAIS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5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1042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EQUIP.CONST.REF.AMPL.DE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1043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EQUIP.CONST.REF.AMPL.DE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POSTOS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1045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SANEAMENTO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BASICO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URBANO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1046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DIVERSOS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1326">
                <a:tc>
                  <a:txBody>
                    <a:bodyPr/>
                    <a:lstStyle/>
                    <a:p>
                      <a:pPr marL="31750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1047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CONST.RECUP.DE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SERSOM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75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2423487" y="6127783"/>
            <a:ext cx="7717909" cy="0"/>
          </a:xfrm>
          <a:custGeom>
            <a:avLst/>
            <a:gdLst/>
            <a:ahLst/>
            <a:cxnLst/>
            <a:rect l="l" t="t" r="r" b="b"/>
            <a:pathLst>
              <a:path w="8754110">
                <a:moveTo>
                  <a:pt x="0" y="0"/>
                </a:moveTo>
                <a:lnTo>
                  <a:pt x="875351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7"/>
          </a:p>
        </p:txBody>
      </p:sp>
    </p:spTree>
    <p:extLst>
      <p:ext uri="{BB962C8B-B14F-4D97-AF65-F5344CB8AC3E}">
        <p14:creationId xmlns:p14="http://schemas.microsoft.com/office/powerpoint/2010/main" xmlns="" val="290082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6666" y="1394000"/>
            <a:ext cx="7743102" cy="319107"/>
          </a:xfrm>
          <a:custGeom>
            <a:avLst/>
            <a:gdLst/>
            <a:ahLst/>
            <a:cxnLst/>
            <a:rect l="l" t="t" r="r" b="b"/>
            <a:pathLst>
              <a:path w="8782685" h="361950">
                <a:moveTo>
                  <a:pt x="8782060" y="0"/>
                </a:moveTo>
                <a:lnTo>
                  <a:pt x="0" y="0"/>
                </a:lnTo>
                <a:lnTo>
                  <a:pt x="0" y="361944"/>
                </a:lnTo>
                <a:lnTo>
                  <a:pt x="8782060" y="361944"/>
                </a:lnTo>
                <a:lnTo>
                  <a:pt x="8782060" y="0"/>
                </a:lnTo>
                <a:close/>
              </a:path>
            </a:pathLst>
          </a:custGeom>
          <a:solidFill>
            <a:srgbClr val="D6E3F1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3" name="object 3"/>
          <p:cNvSpPr/>
          <p:nvPr/>
        </p:nvSpPr>
        <p:spPr>
          <a:xfrm>
            <a:off x="2415076" y="1378609"/>
            <a:ext cx="7734704" cy="0"/>
          </a:xfrm>
          <a:custGeom>
            <a:avLst/>
            <a:gdLst/>
            <a:ahLst/>
            <a:cxnLst/>
            <a:rect l="l" t="t" r="r" b="b"/>
            <a:pathLst>
              <a:path w="8773160">
                <a:moveTo>
                  <a:pt x="0" y="0"/>
                </a:moveTo>
                <a:lnTo>
                  <a:pt x="87725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4" name="object 4"/>
          <p:cNvSpPr/>
          <p:nvPr/>
        </p:nvSpPr>
        <p:spPr>
          <a:xfrm>
            <a:off x="2415076" y="1720112"/>
            <a:ext cx="7734704" cy="0"/>
          </a:xfrm>
          <a:custGeom>
            <a:avLst/>
            <a:gdLst/>
            <a:ahLst/>
            <a:cxnLst/>
            <a:rect l="l" t="t" r="r" b="b"/>
            <a:pathLst>
              <a:path w="8773160">
                <a:moveTo>
                  <a:pt x="0" y="0"/>
                </a:moveTo>
                <a:lnTo>
                  <a:pt x="87725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5" name="object 5"/>
          <p:cNvSpPr txBox="1"/>
          <p:nvPr/>
        </p:nvSpPr>
        <p:spPr>
          <a:xfrm>
            <a:off x="2403880" y="1550231"/>
            <a:ext cx="385728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CODIGO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49723" y="1550231"/>
            <a:ext cx="749621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dirty="0">
                <a:latin typeface="Arial MT"/>
                <a:cs typeface="Arial MT"/>
              </a:rPr>
              <a:t>ESPECIFICAÇÃO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62302" y="1407472"/>
            <a:ext cx="465224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DOTAÇÃO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0045" y="508486"/>
            <a:ext cx="1493085" cy="267787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lnSpc>
                <a:spcPts val="1230"/>
              </a:lnSpc>
              <a:spcBef>
                <a:spcPts val="88"/>
              </a:spcBef>
            </a:pPr>
            <a:r>
              <a:rPr sz="1058" b="1" dirty="0">
                <a:latin typeface="Arial"/>
                <a:cs typeface="Arial"/>
              </a:rPr>
              <a:t>MUNICIPIO</a:t>
            </a:r>
            <a:r>
              <a:rPr sz="1058" b="1" spc="-35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DE</a:t>
            </a:r>
            <a:r>
              <a:rPr sz="1058" b="1" spc="-40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JAICÓS</a:t>
            </a:r>
            <a:endParaRPr sz="1058">
              <a:latin typeface="Arial"/>
              <a:cs typeface="Arial"/>
            </a:endParaRPr>
          </a:p>
          <a:p>
            <a:pPr marL="11196">
              <a:lnSpc>
                <a:spcPts val="807"/>
              </a:lnSpc>
            </a:pPr>
            <a:r>
              <a:rPr sz="705" dirty="0">
                <a:latin typeface="Arial MT"/>
                <a:cs typeface="Arial MT"/>
              </a:rPr>
              <a:t>Praça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Ângelo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Bosges,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S/N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0045" y="786054"/>
            <a:ext cx="824079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06.553.762/0001-00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20064" y="769259"/>
            <a:ext cx="733946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522868" algn="l"/>
              </a:tabLst>
            </a:pPr>
            <a:r>
              <a:rPr sz="705" dirty="0">
                <a:latin typeface="Arial MT"/>
                <a:cs typeface="Arial MT"/>
              </a:rPr>
              <a:t>Exercício:	</a:t>
            </a:r>
            <a:r>
              <a:rPr sz="705" spc="-4" dirty="0">
                <a:latin typeface="Arial MT"/>
                <a:cs typeface="Arial MT"/>
              </a:rPr>
              <a:t>2024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1634" y="929260"/>
            <a:ext cx="2124580" cy="14704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882" b="1" spc="-4" dirty="0">
                <a:latin typeface="Arial"/>
                <a:cs typeface="Arial"/>
              </a:rPr>
              <a:t>CONSOLIDAÇÃO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dirty="0">
                <a:latin typeface="Arial"/>
                <a:cs typeface="Arial"/>
              </a:rPr>
              <a:t>GERAL</a:t>
            </a:r>
            <a:r>
              <a:rPr sz="882" b="1" spc="-22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DA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DESPESA</a:t>
            </a:r>
            <a:endParaRPr sz="88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84073" y="1751772"/>
            <a:ext cx="1600572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dirty="0">
                <a:latin typeface="Arial MT"/>
                <a:cs typeface="Arial MT"/>
              </a:rPr>
              <a:t>PREFEITURA</a:t>
            </a:r>
            <a:r>
              <a:rPr sz="705" spc="-26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MUNICIPAL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spc="-4" dirty="0">
                <a:latin typeface="Arial MT"/>
                <a:cs typeface="Arial MT"/>
              </a:rPr>
              <a:t>DE</a:t>
            </a:r>
            <a:r>
              <a:rPr sz="705" spc="-31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JAICOS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4249" y="1751772"/>
            <a:ext cx="122044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01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12555" y="1753563"/>
            <a:ext cx="524007" cy="10626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617" spc="-4" dirty="0">
                <a:latin typeface="Arial MT"/>
                <a:cs typeface="Arial MT"/>
              </a:rPr>
              <a:t>23.781.495,00</a:t>
            </a:r>
            <a:endParaRPr sz="617">
              <a:latin typeface="Arial MT"/>
              <a:cs typeface="Arial MT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907727" y="1880621"/>
          <a:ext cx="6444840" cy="412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86"/>
                <a:gridCol w="4224528"/>
                <a:gridCol w="1899526"/>
              </a:tblGrid>
              <a:tr h="111326">
                <a:tc>
                  <a:txBody>
                    <a:bodyPr/>
                    <a:lstStyle/>
                    <a:p>
                      <a:pPr marL="31750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1048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RECUPERACAO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ACUDES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1049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RECUPERACAO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BARRAGENS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CONST.RESTAURACAO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MERCADO,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FEIRAS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MATADOURO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SECRETARIA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AGRICULTURA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AGRICOLAS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TURISMO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TURISMO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AMPL.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ESTADIO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FUTEBOL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AMPL.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GINASIO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QUADRAS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REFORMA,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AMPLIACAO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PREFEITURA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DESAPROPRIACAO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IMOVEIS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1090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1091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1093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PATRULHA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MECANIZADA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1094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TRATOR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IMPLEMENTOS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AGRICOLAS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1100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IMPLANTACAO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EQUIPAR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BIBLIOTECA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1101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1162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CONSTRUÇÃO,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AMPLIAÇÃO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2002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GABINETE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PREFEITO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1.219.500,00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2003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ASSESSORIA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CONSULTORIA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JURIDICA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406.000,00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2004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JUNTA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SERVICO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MILITAR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2005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ADMINISTRACAO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GERAL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2.851.000,00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2007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SEGURANCA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2008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ASSINAT.REVISTAS,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JORNAIS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PUBLICIDADES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2009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SERVICOS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TELEFONICOS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SINAL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TV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RADIO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CONTABILIDADE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665.500,00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MANUT.COORD.CONTROLE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ORCAMENTARIO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FINANCEIRO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SETOR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TRIBUTOS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191.000,00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5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RECOLHIMENTO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OBRIGAÇÕES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PATRONAIS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564.000,00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INATIVOS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PENSIONISTAS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RECOLHIMENTO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FGTS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CONTRIB.PARA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REF.DO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PAT.SERV.PUBLICO-PASEP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402.000,00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1326">
                <a:tc>
                  <a:txBody>
                    <a:bodyPr/>
                    <a:lstStyle/>
                    <a:p>
                      <a:pPr marL="31750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CONTROLE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INTERNO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75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119.000,00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2423487" y="6127783"/>
            <a:ext cx="7717909" cy="0"/>
          </a:xfrm>
          <a:custGeom>
            <a:avLst/>
            <a:gdLst/>
            <a:ahLst/>
            <a:cxnLst/>
            <a:rect l="l" t="t" r="r" b="b"/>
            <a:pathLst>
              <a:path w="8754110">
                <a:moveTo>
                  <a:pt x="0" y="0"/>
                </a:moveTo>
                <a:lnTo>
                  <a:pt x="875351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7"/>
          </a:p>
        </p:txBody>
      </p:sp>
    </p:spTree>
    <p:extLst>
      <p:ext uri="{BB962C8B-B14F-4D97-AF65-F5344CB8AC3E}">
        <p14:creationId xmlns:p14="http://schemas.microsoft.com/office/powerpoint/2010/main" xmlns="" val="73740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06666" y="1377210"/>
            <a:ext cx="7743102" cy="344300"/>
            <a:chOff x="838188" y="1562113"/>
            <a:chExt cx="8782685" cy="390525"/>
          </a:xfrm>
        </p:grpSpPr>
        <p:sp>
          <p:nvSpPr>
            <p:cNvPr id="3" name="object 3"/>
            <p:cNvSpPr/>
            <p:nvPr/>
          </p:nvSpPr>
          <p:spPr>
            <a:xfrm>
              <a:off x="838188" y="1581157"/>
              <a:ext cx="8782685" cy="361950"/>
            </a:xfrm>
            <a:custGeom>
              <a:avLst/>
              <a:gdLst/>
              <a:ahLst/>
              <a:cxnLst/>
              <a:rect l="l" t="t" r="r" b="b"/>
              <a:pathLst>
                <a:path w="8782685" h="361950">
                  <a:moveTo>
                    <a:pt x="8782060" y="0"/>
                  </a:moveTo>
                  <a:lnTo>
                    <a:pt x="0" y="0"/>
                  </a:lnTo>
                  <a:lnTo>
                    <a:pt x="0" y="361944"/>
                  </a:lnTo>
                  <a:lnTo>
                    <a:pt x="8782060" y="361944"/>
                  </a:lnTo>
                  <a:lnTo>
                    <a:pt x="8782060" y="0"/>
                  </a:lnTo>
                  <a:close/>
                </a:path>
              </a:pathLst>
            </a:custGeom>
            <a:solidFill>
              <a:srgbClr val="D6E3F1"/>
            </a:solidFill>
          </p:spPr>
          <p:txBody>
            <a:bodyPr wrap="square" lIns="0" tIns="0" rIns="0" bIns="0" rtlCol="0"/>
            <a:lstStyle/>
            <a:p>
              <a:endParaRPr sz="1587"/>
            </a:p>
          </p:txBody>
        </p:sp>
        <p:sp>
          <p:nvSpPr>
            <p:cNvPr id="4" name="object 4"/>
            <p:cNvSpPr/>
            <p:nvPr/>
          </p:nvSpPr>
          <p:spPr>
            <a:xfrm>
              <a:off x="847728" y="1563700"/>
              <a:ext cx="8773160" cy="387350"/>
            </a:xfrm>
            <a:custGeom>
              <a:avLst/>
              <a:gdLst/>
              <a:ahLst/>
              <a:cxnLst/>
              <a:rect l="l" t="t" r="r" b="b"/>
              <a:pathLst>
                <a:path w="8773160" h="387350">
                  <a:moveTo>
                    <a:pt x="0" y="0"/>
                  </a:moveTo>
                  <a:lnTo>
                    <a:pt x="8772556" y="0"/>
                  </a:lnTo>
                </a:path>
                <a:path w="8773160" h="387350">
                  <a:moveTo>
                    <a:pt x="0" y="387353"/>
                  </a:moveTo>
                  <a:lnTo>
                    <a:pt x="8772556" y="3873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7"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406666" y="1372203"/>
            <a:ext cx="7743102" cy="302374"/>
          </a:xfrm>
          <a:prstGeom prst="rect">
            <a:avLst/>
          </a:prstGeom>
        </p:spPr>
        <p:txBody>
          <a:bodyPr vert="horz" wrap="square" lIns="0" tIns="46466" rIns="0" bIns="0" rtlCol="0">
            <a:spAutoFit/>
          </a:bodyPr>
          <a:lstStyle/>
          <a:p>
            <a:pPr marL="6466434">
              <a:spcBef>
                <a:spcPts val="365"/>
              </a:spcBef>
            </a:pPr>
            <a:r>
              <a:rPr sz="705" spc="-4" dirty="0">
                <a:latin typeface="Arial MT"/>
                <a:cs typeface="Arial MT"/>
              </a:rPr>
              <a:t>DOTAÇÃO</a:t>
            </a:r>
            <a:endParaRPr sz="705">
              <a:latin typeface="Arial MT"/>
              <a:cs typeface="Arial MT"/>
            </a:endParaRPr>
          </a:p>
          <a:p>
            <a:pPr marL="8397">
              <a:spcBef>
                <a:spcPts val="278"/>
              </a:spcBef>
              <a:tabLst>
                <a:tab pos="553658" algn="l"/>
              </a:tabLst>
            </a:pPr>
            <a:r>
              <a:rPr sz="705" spc="-4" dirty="0">
                <a:latin typeface="Arial MT"/>
                <a:cs typeface="Arial MT"/>
              </a:rPr>
              <a:t>CODIGO	</a:t>
            </a:r>
            <a:r>
              <a:rPr sz="705" dirty="0">
                <a:latin typeface="Arial MT"/>
                <a:cs typeface="Arial MT"/>
              </a:rPr>
              <a:t>ESPECIFICAÇÃO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0045" y="508486"/>
            <a:ext cx="1493085" cy="267787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lnSpc>
                <a:spcPts val="1230"/>
              </a:lnSpc>
              <a:spcBef>
                <a:spcPts val="88"/>
              </a:spcBef>
            </a:pPr>
            <a:r>
              <a:rPr sz="1058" b="1" dirty="0">
                <a:latin typeface="Arial"/>
                <a:cs typeface="Arial"/>
              </a:rPr>
              <a:t>MUNICIPIO</a:t>
            </a:r>
            <a:r>
              <a:rPr sz="1058" b="1" spc="-35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DE</a:t>
            </a:r>
            <a:r>
              <a:rPr sz="1058" b="1" spc="-40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JAICÓS</a:t>
            </a:r>
            <a:endParaRPr sz="1058">
              <a:latin typeface="Arial"/>
              <a:cs typeface="Arial"/>
            </a:endParaRPr>
          </a:p>
          <a:p>
            <a:pPr marL="11196">
              <a:lnSpc>
                <a:spcPts val="807"/>
              </a:lnSpc>
            </a:pPr>
            <a:r>
              <a:rPr sz="705" dirty="0">
                <a:latin typeface="Arial MT"/>
                <a:cs typeface="Arial MT"/>
              </a:rPr>
              <a:t>Praça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Ângelo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Bosges,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S/N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10045" y="786054"/>
            <a:ext cx="824079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06.553.762/0001-00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20064" y="769259"/>
            <a:ext cx="733946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522868" algn="l"/>
              </a:tabLst>
            </a:pPr>
            <a:r>
              <a:rPr sz="705" dirty="0">
                <a:latin typeface="Arial MT"/>
                <a:cs typeface="Arial MT"/>
              </a:rPr>
              <a:t>Exercício:	</a:t>
            </a:r>
            <a:r>
              <a:rPr sz="705" spc="-4" dirty="0">
                <a:latin typeface="Arial MT"/>
                <a:cs typeface="Arial MT"/>
              </a:rPr>
              <a:t>2024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01634" y="929260"/>
            <a:ext cx="2124580" cy="14704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882" b="1" spc="-4" dirty="0">
                <a:latin typeface="Arial"/>
                <a:cs typeface="Arial"/>
              </a:rPr>
              <a:t>CONSOLIDAÇÃO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dirty="0">
                <a:latin typeface="Arial"/>
                <a:cs typeface="Arial"/>
              </a:rPr>
              <a:t>GERAL</a:t>
            </a:r>
            <a:r>
              <a:rPr sz="882" b="1" spc="-22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DA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DESPESA</a:t>
            </a:r>
            <a:endParaRPr sz="88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54249" y="1751772"/>
            <a:ext cx="2230390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640430" algn="l"/>
              </a:tabLst>
            </a:pPr>
            <a:r>
              <a:rPr sz="705" spc="-4" dirty="0">
                <a:latin typeface="Arial MT"/>
                <a:cs typeface="Arial MT"/>
              </a:rPr>
              <a:t>01	</a:t>
            </a:r>
            <a:r>
              <a:rPr sz="705" dirty="0">
                <a:latin typeface="Arial MT"/>
                <a:cs typeface="Arial MT"/>
              </a:rPr>
              <a:t>PREFEITURA</a:t>
            </a:r>
            <a:r>
              <a:rPr sz="705" spc="-26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MUNICIPAL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spc="-4" dirty="0">
                <a:latin typeface="Arial MT"/>
                <a:cs typeface="Arial MT"/>
              </a:rPr>
              <a:t>DE</a:t>
            </a:r>
            <a:r>
              <a:rPr sz="705" spc="-31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JAICOS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12555" y="1753563"/>
            <a:ext cx="524007" cy="10626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617" spc="-4" dirty="0">
                <a:latin typeface="Arial MT"/>
                <a:cs typeface="Arial MT"/>
              </a:rPr>
              <a:t>23.781.495,00</a:t>
            </a:r>
            <a:endParaRPr sz="617">
              <a:latin typeface="Arial MT"/>
              <a:cs typeface="Arial MT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907727" y="1880621"/>
          <a:ext cx="6444841" cy="412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86"/>
                <a:gridCol w="4311863"/>
                <a:gridCol w="1812192"/>
              </a:tblGrid>
              <a:tr h="111326">
                <a:tc>
                  <a:txBody>
                    <a:bodyPr/>
                    <a:lstStyle/>
                    <a:p>
                      <a:pPr marL="31750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2019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8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PROCURADORIA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JURIDICA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28.500,00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ESCRITORIO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REPRESENTACAO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ADMINISTRATIVA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SERVICOS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URBANOS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3.220.495,00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CONSERVACAO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PATRIMÔNIO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14.000,00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VIAS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PRACAS,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PARQUES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JARDINS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MELHORIA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HABITACIONAL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LIMPEZA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608.500,00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SANEAMENTO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NA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POCOS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CHAFARIZES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SEDE/RURAL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827.500,00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2029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ABASTECIMENTO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DïAGUA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2030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ILUMINACAO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880.000,00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2031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MANUT.ADMINIST.DA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SEC.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ESTRADAS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RODAGENS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2032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CONSERV.E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ROCO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ESTRADAS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2033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SECRETARIA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EDUCACAO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205.500,00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2035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CAMPANHA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2036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ADMINISTRATIVA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154.500,00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2037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TRANSPORTE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PESSOAS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DOENTES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2039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MANUT.SECRET.MUNICIPAL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ASSISTENCIA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SOCIAL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517.000,00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2040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ACOES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DESENV.COMUNIT.GERACAO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EMPREGO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RENDA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2042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ACUDES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BARRAGENS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2044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CAPACITACAO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PRODUTORES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RURAIS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2045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APOIO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PROJETO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IRRIGACAO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2046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DISTRIBUICAO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SEMENTES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MUDAS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2047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INCENTIVO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ASSIST.TECNICA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PRODUTORES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2048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MANUT.PROG.DE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INCENTIVO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CRIANCA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ADOLESCENTE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2049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DESENV.ATIV.FESTIV.CIVICAS,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FOLCLORICAS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CARNAVALESCAS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2051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INCENTIVO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PRATICA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ESPORTES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2096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CONSELHO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TUTELAR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CRIANCA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ADOLESCENTE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195.000,00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2103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RESERVA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CONTINGENCIA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1.300.000,00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5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2106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APOIO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FINANC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ENTID.PRIVADAS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SUBVENC.SOCIAIS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135.000,00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2107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ASSESSORIA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COMUNICACAO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221.500,00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2108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GUARDA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419.000,00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>
                  <a:txBody>
                    <a:bodyPr/>
                    <a:lstStyle/>
                    <a:p>
                      <a:pPr marL="3175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2109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SETOR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PESSOAL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8.000,00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1326">
                <a:tc>
                  <a:txBody>
                    <a:bodyPr/>
                    <a:lstStyle/>
                    <a:p>
                      <a:pPr marL="31750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SETOR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PROTOCOLO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ARQUIVO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75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2423487" y="6127783"/>
            <a:ext cx="7717909" cy="0"/>
          </a:xfrm>
          <a:custGeom>
            <a:avLst/>
            <a:gdLst/>
            <a:ahLst/>
            <a:cxnLst/>
            <a:rect l="l" t="t" r="r" b="b"/>
            <a:pathLst>
              <a:path w="8754110">
                <a:moveTo>
                  <a:pt x="0" y="0"/>
                </a:moveTo>
                <a:lnTo>
                  <a:pt x="875351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7"/>
          </a:p>
        </p:txBody>
      </p:sp>
    </p:spTree>
    <p:extLst>
      <p:ext uri="{BB962C8B-B14F-4D97-AF65-F5344CB8AC3E}">
        <p14:creationId xmlns:p14="http://schemas.microsoft.com/office/powerpoint/2010/main" xmlns="" val="67784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08276" y="4350149"/>
            <a:ext cx="532405" cy="87894"/>
          </a:xfrm>
          <a:custGeom>
            <a:avLst/>
            <a:gdLst/>
            <a:ahLst/>
            <a:cxnLst/>
            <a:rect l="l" t="t" r="r" b="b"/>
            <a:pathLst>
              <a:path w="603884" h="99695">
                <a:moveTo>
                  <a:pt x="585985" y="0"/>
                </a:moveTo>
                <a:lnTo>
                  <a:pt x="17554" y="0"/>
                </a:lnTo>
                <a:lnTo>
                  <a:pt x="4388" y="22097"/>
                </a:lnTo>
                <a:lnTo>
                  <a:pt x="0" y="49646"/>
                </a:lnTo>
                <a:lnTo>
                  <a:pt x="4388" y="77196"/>
                </a:lnTo>
                <a:lnTo>
                  <a:pt x="17554" y="99292"/>
                </a:lnTo>
                <a:lnTo>
                  <a:pt x="585985" y="99292"/>
                </a:lnTo>
                <a:lnTo>
                  <a:pt x="599151" y="77196"/>
                </a:lnTo>
                <a:lnTo>
                  <a:pt x="603539" y="49646"/>
                </a:lnTo>
                <a:lnTo>
                  <a:pt x="599151" y="22097"/>
                </a:lnTo>
                <a:lnTo>
                  <a:pt x="58598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3" name="object 3"/>
          <p:cNvSpPr/>
          <p:nvPr/>
        </p:nvSpPr>
        <p:spPr>
          <a:xfrm>
            <a:off x="3077584" y="4349414"/>
            <a:ext cx="403641" cy="100210"/>
          </a:xfrm>
          <a:custGeom>
            <a:avLst/>
            <a:gdLst/>
            <a:ahLst/>
            <a:cxnLst/>
            <a:rect l="l" t="t" r="r" b="b"/>
            <a:pathLst>
              <a:path w="457835" h="113664">
                <a:moveTo>
                  <a:pt x="437740" y="5"/>
                </a:moveTo>
                <a:lnTo>
                  <a:pt x="20061" y="5"/>
                </a:lnTo>
                <a:lnTo>
                  <a:pt x="5015" y="25259"/>
                </a:lnTo>
                <a:lnTo>
                  <a:pt x="0" y="56745"/>
                </a:lnTo>
                <a:lnTo>
                  <a:pt x="5015" y="88231"/>
                </a:lnTo>
                <a:lnTo>
                  <a:pt x="20061" y="113486"/>
                </a:lnTo>
                <a:lnTo>
                  <a:pt x="437740" y="113486"/>
                </a:lnTo>
                <a:lnTo>
                  <a:pt x="452786" y="88231"/>
                </a:lnTo>
                <a:lnTo>
                  <a:pt x="457801" y="56745"/>
                </a:lnTo>
                <a:lnTo>
                  <a:pt x="452786" y="25259"/>
                </a:lnTo>
                <a:lnTo>
                  <a:pt x="437740" y="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grpSp>
        <p:nvGrpSpPr>
          <p:cNvPr id="4" name="object 4"/>
          <p:cNvGrpSpPr/>
          <p:nvPr/>
        </p:nvGrpSpPr>
        <p:grpSpPr>
          <a:xfrm>
            <a:off x="2406666" y="1377210"/>
            <a:ext cx="7743102" cy="344300"/>
            <a:chOff x="838188" y="1562113"/>
            <a:chExt cx="8782685" cy="390525"/>
          </a:xfrm>
        </p:grpSpPr>
        <p:sp>
          <p:nvSpPr>
            <p:cNvPr id="5" name="object 5"/>
            <p:cNvSpPr/>
            <p:nvPr/>
          </p:nvSpPr>
          <p:spPr>
            <a:xfrm>
              <a:off x="838188" y="1581157"/>
              <a:ext cx="8782685" cy="361950"/>
            </a:xfrm>
            <a:custGeom>
              <a:avLst/>
              <a:gdLst/>
              <a:ahLst/>
              <a:cxnLst/>
              <a:rect l="l" t="t" r="r" b="b"/>
              <a:pathLst>
                <a:path w="8782685" h="361950">
                  <a:moveTo>
                    <a:pt x="8782060" y="0"/>
                  </a:moveTo>
                  <a:lnTo>
                    <a:pt x="0" y="0"/>
                  </a:lnTo>
                  <a:lnTo>
                    <a:pt x="0" y="361944"/>
                  </a:lnTo>
                  <a:lnTo>
                    <a:pt x="8782060" y="361944"/>
                  </a:lnTo>
                  <a:lnTo>
                    <a:pt x="8782060" y="0"/>
                  </a:lnTo>
                  <a:close/>
                </a:path>
              </a:pathLst>
            </a:custGeom>
            <a:solidFill>
              <a:srgbClr val="D6E3F1"/>
            </a:solidFill>
          </p:spPr>
          <p:txBody>
            <a:bodyPr wrap="square" lIns="0" tIns="0" rIns="0" bIns="0" rtlCol="0"/>
            <a:lstStyle/>
            <a:p>
              <a:endParaRPr sz="1587"/>
            </a:p>
          </p:txBody>
        </p:sp>
        <p:sp>
          <p:nvSpPr>
            <p:cNvPr id="6" name="object 6"/>
            <p:cNvSpPr/>
            <p:nvPr/>
          </p:nvSpPr>
          <p:spPr>
            <a:xfrm>
              <a:off x="847728" y="1563700"/>
              <a:ext cx="8773160" cy="387350"/>
            </a:xfrm>
            <a:custGeom>
              <a:avLst/>
              <a:gdLst/>
              <a:ahLst/>
              <a:cxnLst/>
              <a:rect l="l" t="t" r="r" b="b"/>
              <a:pathLst>
                <a:path w="8773160" h="387350">
                  <a:moveTo>
                    <a:pt x="0" y="0"/>
                  </a:moveTo>
                  <a:lnTo>
                    <a:pt x="8772556" y="0"/>
                  </a:lnTo>
                </a:path>
                <a:path w="8773160" h="387350">
                  <a:moveTo>
                    <a:pt x="0" y="387353"/>
                  </a:moveTo>
                  <a:lnTo>
                    <a:pt x="8772556" y="3873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7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06666" y="1372203"/>
            <a:ext cx="7743102" cy="302374"/>
          </a:xfrm>
          <a:prstGeom prst="rect">
            <a:avLst/>
          </a:prstGeom>
        </p:spPr>
        <p:txBody>
          <a:bodyPr vert="horz" wrap="square" lIns="0" tIns="46466" rIns="0" bIns="0" rtlCol="0">
            <a:spAutoFit/>
          </a:bodyPr>
          <a:lstStyle/>
          <a:p>
            <a:pPr marL="6466434">
              <a:spcBef>
                <a:spcPts val="365"/>
              </a:spcBef>
            </a:pPr>
            <a:r>
              <a:rPr sz="705" spc="-4" dirty="0">
                <a:latin typeface="Arial MT"/>
                <a:cs typeface="Arial MT"/>
              </a:rPr>
              <a:t>DOTAÇÃO</a:t>
            </a:r>
            <a:endParaRPr sz="705">
              <a:latin typeface="Arial MT"/>
              <a:cs typeface="Arial MT"/>
            </a:endParaRPr>
          </a:p>
          <a:p>
            <a:pPr marL="8397">
              <a:spcBef>
                <a:spcPts val="278"/>
              </a:spcBef>
              <a:tabLst>
                <a:tab pos="553658" algn="l"/>
              </a:tabLst>
            </a:pPr>
            <a:r>
              <a:rPr sz="705" spc="-4" dirty="0">
                <a:latin typeface="Arial MT"/>
                <a:cs typeface="Arial MT"/>
              </a:rPr>
              <a:t>CODIGO	</a:t>
            </a:r>
            <a:r>
              <a:rPr sz="705" dirty="0">
                <a:latin typeface="Arial MT"/>
                <a:cs typeface="Arial MT"/>
              </a:rPr>
              <a:t>ESPECIFICAÇÃO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0045" y="508486"/>
            <a:ext cx="1493085" cy="267787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lnSpc>
                <a:spcPts val="1230"/>
              </a:lnSpc>
              <a:spcBef>
                <a:spcPts val="88"/>
              </a:spcBef>
            </a:pPr>
            <a:r>
              <a:rPr sz="1058" b="1" dirty="0">
                <a:latin typeface="Arial"/>
                <a:cs typeface="Arial"/>
              </a:rPr>
              <a:t>MUNICIPIO</a:t>
            </a:r>
            <a:r>
              <a:rPr sz="1058" b="1" spc="-35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DE</a:t>
            </a:r>
            <a:r>
              <a:rPr sz="1058" b="1" spc="-40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JAICÓS</a:t>
            </a:r>
            <a:endParaRPr sz="1058">
              <a:latin typeface="Arial"/>
              <a:cs typeface="Arial"/>
            </a:endParaRPr>
          </a:p>
          <a:p>
            <a:pPr marL="11196">
              <a:lnSpc>
                <a:spcPts val="807"/>
              </a:lnSpc>
            </a:pPr>
            <a:r>
              <a:rPr sz="705" dirty="0">
                <a:latin typeface="Arial MT"/>
                <a:cs typeface="Arial MT"/>
              </a:rPr>
              <a:t>Praça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Ângelo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Bosges,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S/N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0045" y="786054"/>
            <a:ext cx="824079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06.553.762/0001-00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20064" y="769259"/>
            <a:ext cx="733946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522868" algn="l"/>
              </a:tabLst>
            </a:pPr>
            <a:r>
              <a:rPr sz="705" dirty="0">
                <a:latin typeface="Arial MT"/>
                <a:cs typeface="Arial MT"/>
              </a:rPr>
              <a:t>Exercício:	</a:t>
            </a:r>
            <a:r>
              <a:rPr sz="705" spc="-4" dirty="0">
                <a:latin typeface="Arial MT"/>
                <a:cs typeface="Arial MT"/>
              </a:rPr>
              <a:t>2024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1634" y="929260"/>
            <a:ext cx="2124580" cy="14704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882" b="1" spc="-4" dirty="0">
                <a:latin typeface="Arial"/>
                <a:cs typeface="Arial"/>
              </a:rPr>
              <a:t>CONSOLIDAÇÃO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dirty="0">
                <a:latin typeface="Arial"/>
                <a:cs typeface="Arial"/>
              </a:rPr>
              <a:t>GERAL</a:t>
            </a:r>
            <a:r>
              <a:rPr sz="882" b="1" spc="-22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DA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DESPESA</a:t>
            </a:r>
            <a:endParaRPr sz="882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54249" y="1751772"/>
            <a:ext cx="2230390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640430" algn="l"/>
              </a:tabLst>
            </a:pPr>
            <a:r>
              <a:rPr sz="705" spc="-4" dirty="0">
                <a:latin typeface="Arial MT"/>
                <a:cs typeface="Arial MT"/>
              </a:rPr>
              <a:t>01	</a:t>
            </a:r>
            <a:r>
              <a:rPr sz="705" dirty="0">
                <a:latin typeface="Arial MT"/>
                <a:cs typeface="Arial MT"/>
              </a:rPr>
              <a:t>PREFEITURA</a:t>
            </a:r>
            <a:r>
              <a:rPr sz="705" spc="-26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MUNICIPAL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spc="-4" dirty="0">
                <a:latin typeface="Arial MT"/>
                <a:cs typeface="Arial MT"/>
              </a:rPr>
              <a:t>DE</a:t>
            </a:r>
            <a:r>
              <a:rPr sz="705" spc="-31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JAICOS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12555" y="1753563"/>
            <a:ext cx="524007" cy="10626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617" spc="-4" dirty="0">
                <a:latin typeface="Arial MT"/>
                <a:cs typeface="Arial MT"/>
              </a:rPr>
              <a:t>23.781.495,00</a:t>
            </a:r>
            <a:endParaRPr sz="617">
              <a:latin typeface="Arial MT"/>
              <a:cs typeface="Arial MT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423487" y="1880621"/>
          <a:ext cx="7717908" cy="4270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4259"/>
                <a:gridCol w="320786"/>
                <a:gridCol w="4569387"/>
                <a:gridCol w="2343476"/>
              </a:tblGrid>
              <a:tr h="11132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8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PROMOCAO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REALIZACAO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CONCURSOS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SETOR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COMPRAS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TREINAMENTO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QUALIFICACAO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FUNCIONARIOS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MANUT.PUBLIC.DE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EDITAIS,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NOTAS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PORTAL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TRANSPARENCIA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73.000,00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IMPLANT.E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REESTRUTURACAO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PLANO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DIRETOR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SETOR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TRANSPORTES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PARCELAMENTO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ENERGIA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ELÉTRICA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1.627.000,00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PARCELAMENTO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ÁGUAS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ESGOTOS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2119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PORTAL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NO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MUNICIPIO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2120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CEMITERIOS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2121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DESAPROPRIACAO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AREAS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TERRENOS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PUBLICOS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2128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REALIZACAO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SEMANA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CULTURAL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2143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Secretaria.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Junventude,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Esporte,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Lazer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Turismo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188.000,00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2145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Secretaria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Cultura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2156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SEC.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FINANÇAS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404.000,00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SECRETARIA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AGRICULTURA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ABASTECIMENTO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1.143.000,00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SECRETARIA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MEIO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AMBIENTE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RECURSOS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HIDRICOS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187.000,00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GABINETE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VICE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PREFEITO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LEI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PAULO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GUSTAVO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2175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LEI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ALDIR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BLANC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132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2181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SESSÃO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ONEROSA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75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2548">
                <a:tc>
                  <a:txBody>
                    <a:bodyPr/>
                    <a:lstStyle/>
                    <a:p>
                      <a:pPr marL="46990">
                        <a:lnSpc>
                          <a:spcPts val="869"/>
                        </a:lnSpc>
                        <a:spcBef>
                          <a:spcPts val="3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3919" marB="0"/>
                </a:tc>
                <a:tc gridSpan="2">
                  <a:txBody>
                    <a:bodyPr/>
                    <a:lstStyle/>
                    <a:p>
                      <a:pPr marL="212090">
                        <a:lnSpc>
                          <a:spcPts val="869"/>
                        </a:lnSpc>
                        <a:spcBef>
                          <a:spcPts val="3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FUNDEB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39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757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25.400.000,00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5598" marB="0"/>
                </a:tc>
              </a:tr>
              <a:tr h="120424">
                <a:tc gridSpan="2">
                  <a:txBody>
                    <a:bodyPr/>
                    <a:lstStyle/>
                    <a:p>
                      <a:pPr marL="580390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1039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SEC.DE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EDUCACAO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CONST.REF.E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UNIDADES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ESCOLARES/URBANA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370.000,00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CONST.REF.E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UNIDADES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ESCOLARES/RURAL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1059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BASICA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90.000,00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1060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AMPL.DE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CRECHE-PRE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ESCOLAR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30%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295.000,00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1061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EQUIP.PARA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INFANTIL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30%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1062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EQUIP.PARA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JOVENS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ADULTOS-30%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MATERIAIS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PERMANENTES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5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1102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TERRENOS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DESAPROPRIAÇÕES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1103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CONST.CISTERNAS,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RESEV.DïAGUA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POCOS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TUBULAR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U.ESCOLAR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11.000,00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2052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PROFISSIONAIS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EDUCAÇÃO-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FUNDAMENTAL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70%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757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15.005.000,00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2053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FUNDAMENTAL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30%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4.710.000,00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264787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2054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TREINAMENTO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QUALIFICAÇÃO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PROFESSORES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30%</a:t>
                      </a:r>
                      <a:endParaRPr sz="700">
                        <a:latin typeface="Arial MT"/>
                        <a:cs typeface="Arial MT"/>
                      </a:endParaRPr>
                    </a:p>
                    <a:p>
                      <a:pPr marL="1060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TRANSPORTE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ESTUDANTES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PROFESSORES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30%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380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51854" y="2687434"/>
            <a:ext cx="488737" cy="87894"/>
          </a:xfrm>
          <a:custGeom>
            <a:avLst/>
            <a:gdLst/>
            <a:ahLst/>
            <a:cxnLst/>
            <a:rect l="l" t="t" r="r" b="b"/>
            <a:pathLst>
              <a:path w="554354" h="99694">
                <a:moveTo>
                  <a:pt x="536558" y="0"/>
                </a:moveTo>
                <a:lnTo>
                  <a:pt x="17553" y="0"/>
                </a:lnTo>
                <a:lnTo>
                  <a:pt x="4388" y="22097"/>
                </a:lnTo>
                <a:lnTo>
                  <a:pt x="0" y="49646"/>
                </a:lnTo>
                <a:lnTo>
                  <a:pt x="4388" y="77196"/>
                </a:lnTo>
                <a:lnTo>
                  <a:pt x="17553" y="99293"/>
                </a:lnTo>
                <a:lnTo>
                  <a:pt x="536558" y="99293"/>
                </a:lnTo>
                <a:lnTo>
                  <a:pt x="549723" y="77196"/>
                </a:lnTo>
                <a:lnTo>
                  <a:pt x="554111" y="49646"/>
                </a:lnTo>
                <a:lnTo>
                  <a:pt x="549723" y="22097"/>
                </a:lnTo>
                <a:lnTo>
                  <a:pt x="5365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sp>
        <p:nvSpPr>
          <p:cNvPr id="3" name="object 3"/>
          <p:cNvSpPr/>
          <p:nvPr/>
        </p:nvSpPr>
        <p:spPr>
          <a:xfrm>
            <a:off x="3077584" y="2686703"/>
            <a:ext cx="1668313" cy="100210"/>
          </a:xfrm>
          <a:custGeom>
            <a:avLst/>
            <a:gdLst/>
            <a:ahLst/>
            <a:cxnLst/>
            <a:rect l="l" t="t" r="r" b="b"/>
            <a:pathLst>
              <a:path w="1892300" h="113664">
                <a:moveTo>
                  <a:pt x="1871621" y="0"/>
                </a:moveTo>
                <a:lnTo>
                  <a:pt x="20061" y="0"/>
                </a:lnTo>
                <a:lnTo>
                  <a:pt x="5015" y="25254"/>
                </a:lnTo>
                <a:lnTo>
                  <a:pt x="0" y="56740"/>
                </a:lnTo>
                <a:lnTo>
                  <a:pt x="5015" y="88226"/>
                </a:lnTo>
                <a:lnTo>
                  <a:pt x="20061" y="113481"/>
                </a:lnTo>
                <a:lnTo>
                  <a:pt x="1871621" y="113481"/>
                </a:lnTo>
                <a:lnTo>
                  <a:pt x="1886667" y="88226"/>
                </a:lnTo>
                <a:lnTo>
                  <a:pt x="1891682" y="56740"/>
                </a:lnTo>
                <a:lnTo>
                  <a:pt x="1886667" y="25254"/>
                </a:lnTo>
                <a:lnTo>
                  <a:pt x="187162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1587"/>
          </a:p>
        </p:txBody>
      </p:sp>
      <p:grpSp>
        <p:nvGrpSpPr>
          <p:cNvPr id="4" name="object 4"/>
          <p:cNvGrpSpPr/>
          <p:nvPr/>
        </p:nvGrpSpPr>
        <p:grpSpPr>
          <a:xfrm>
            <a:off x="2406666" y="1377210"/>
            <a:ext cx="7743102" cy="344300"/>
            <a:chOff x="838188" y="1562113"/>
            <a:chExt cx="8782685" cy="390525"/>
          </a:xfrm>
        </p:grpSpPr>
        <p:sp>
          <p:nvSpPr>
            <p:cNvPr id="5" name="object 5"/>
            <p:cNvSpPr/>
            <p:nvPr/>
          </p:nvSpPr>
          <p:spPr>
            <a:xfrm>
              <a:off x="838188" y="1581157"/>
              <a:ext cx="8782685" cy="361950"/>
            </a:xfrm>
            <a:custGeom>
              <a:avLst/>
              <a:gdLst/>
              <a:ahLst/>
              <a:cxnLst/>
              <a:rect l="l" t="t" r="r" b="b"/>
              <a:pathLst>
                <a:path w="8782685" h="361950">
                  <a:moveTo>
                    <a:pt x="8782060" y="0"/>
                  </a:moveTo>
                  <a:lnTo>
                    <a:pt x="0" y="0"/>
                  </a:lnTo>
                  <a:lnTo>
                    <a:pt x="0" y="361944"/>
                  </a:lnTo>
                  <a:lnTo>
                    <a:pt x="8782060" y="361944"/>
                  </a:lnTo>
                  <a:lnTo>
                    <a:pt x="8782060" y="0"/>
                  </a:lnTo>
                  <a:close/>
                </a:path>
              </a:pathLst>
            </a:custGeom>
            <a:solidFill>
              <a:srgbClr val="D6E3F1"/>
            </a:solidFill>
          </p:spPr>
          <p:txBody>
            <a:bodyPr wrap="square" lIns="0" tIns="0" rIns="0" bIns="0" rtlCol="0"/>
            <a:lstStyle/>
            <a:p>
              <a:endParaRPr sz="1587"/>
            </a:p>
          </p:txBody>
        </p:sp>
        <p:sp>
          <p:nvSpPr>
            <p:cNvPr id="6" name="object 6"/>
            <p:cNvSpPr/>
            <p:nvPr/>
          </p:nvSpPr>
          <p:spPr>
            <a:xfrm>
              <a:off x="847728" y="1563700"/>
              <a:ext cx="8773160" cy="387350"/>
            </a:xfrm>
            <a:custGeom>
              <a:avLst/>
              <a:gdLst/>
              <a:ahLst/>
              <a:cxnLst/>
              <a:rect l="l" t="t" r="r" b="b"/>
              <a:pathLst>
                <a:path w="8773160" h="387350">
                  <a:moveTo>
                    <a:pt x="0" y="0"/>
                  </a:moveTo>
                  <a:lnTo>
                    <a:pt x="8772556" y="0"/>
                  </a:lnTo>
                </a:path>
                <a:path w="8773160" h="387350">
                  <a:moveTo>
                    <a:pt x="0" y="387353"/>
                  </a:moveTo>
                  <a:lnTo>
                    <a:pt x="8772556" y="38735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7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06666" y="1372203"/>
            <a:ext cx="7743102" cy="302374"/>
          </a:xfrm>
          <a:prstGeom prst="rect">
            <a:avLst/>
          </a:prstGeom>
        </p:spPr>
        <p:txBody>
          <a:bodyPr vert="horz" wrap="square" lIns="0" tIns="46466" rIns="0" bIns="0" rtlCol="0">
            <a:spAutoFit/>
          </a:bodyPr>
          <a:lstStyle/>
          <a:p>
            <a:pPr marL="6466434">
              <a:spcBef>
                <a:spcPts val="365"/>
              </a:spcBef>
            </a:pPr>
            <a:r>
              <a:rPr sz="705" spc="-4" dirty="0">
                <a:latin typeface="Arial MT"/>
                <a:cs typeface="Arial MT"/>
              </a:rPr>
              <a:t>DOTAÇÃO</a:t>
            </a:r>
            <a:endParaRPr sz="705">
              <a:latin typeface="Arial MT"/>
              <a:cs typeface="Arial MT"/>
            </a:endParaRPr>
          </a:p>
          <a:p>
            <a:pPr marL="8397">
              <a:spcBef>
                <a:spcPts val="278"/>
              </a:spcBef>
              <a:tabLst>
                <a:tab pos="553658" algn="l"/>
              </a:tabLst>
            </a:pPr>
            <a:r>
              <a:rPr sz="705" spc="-4" dirty="0">
                <a:latin typeface="Arial MT"/>
                <a:cs typeface="Arial MT"/>
              </a:rPr>
              <a:t>CODIGO	</a:t>
            </a:r>
            <a:r>
              <a:rPr sz="705" dirty="0">
                <a:latin typeface="Arial MT"/>
                <a:cs typeface="Arial MT"/>
              </a:rPr>
              <a:t>ESPECIFICAÇÃO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0045" y="508486"/>
            <a:ext cx="1493085" cy="267787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lnSpc>
                <a:spcPts val="1230"/>
              </a:lnSpc>
              <a:spcBef>
                <a:spcPts val="88"/>
              </a:spcBef>
            </a:pPr>
            <a:r>
              <a:rPr sz="1058" b="1" dirty="0">
                <a:latin typeface="Arial"/>
                <a:cs typeface="Arial"/>
              </a:rPr>
              <a:t>MUNICIPIO</a:t>
            </a:r>
            <a:r>
              <a:rPr sz="1058" b="1" spc="-35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DE</a:t>
            </a:r>
            <a:r>
              <a:rPr sz="1058" b="1" spc="-40" dirty="0">
                <a:latin typeface="Arial"/>
                <a:cs typeface="Arial"/>
              </a:rPr>
              <a:t> </a:t>
            </a:r>
            <a:r>
              <a:rPr sz="1058" b="1" spc="-4" dirty="0">
                <a:latin typeface="Arial"/>
                <a:cs typeface="Arial"/>
              </a:rPr>
              <a:t>JAICÓS</a:t>
            </a:r>
            <a:endParaRPr sz="1058">
              <a:latin typeface="Arial"/>
              <a:cs typeface="Arial"/>
            </a:endParaRPr>
          </a:p>
          <a:p>
            <a:pPr marL="11196">
              <a:lnSpc>
                <a:spcPts val="807"/>
              </a:lnSpc>
            </a:pPr>
            <a:r>
              <a:rPr sz="705" dirty="0">
                <a:latin typeface="Arial MT"/>
                <a:cs typeface="Arial MT"/>
              </a:rPr>
              <a:t>Praça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Ângelo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Bosges,</a:t>
            </a:r>
            <a:r>
              <a:rPr sz="705" spc="-22" dirty="0">
                <a:latin typeface="Arial MT"/>
                <a:cs typeface="Arial MT"/>
              </a:rPr>
              <a:t> </a:t>
            </a:r>
            <a:r>
              <a:rPr sz="705" dirty="0">
                <a:latin typeface="Arial MT"/>
                <a:cs typeface="Arial MT"/>
              </a:rPr>
              <a:t>S/N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0045" y="786054"/>
            <a:ext cx="824079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705" spc="-4" dirty="0">
                <a:latin typeface="Arial MT"/>
                <a:cs typeface="Arial MT"/>
              </a:rPr>
              <a:t>06.553.762/0001-00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20064" y="769259"/>
            <a:ext cx="733946" cy="119798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  <a:tabLst>
                <a:tab pos="522868" algn="l"/>
              </a:tabLst>
            </a:pPr>
            <a:r>
              <a:rPr sz="705" dirty="0">
                <a:latin typeface="Arial MT"/>
                <a:cs typeface="Arial MT"/>
              </a:rPr>
              <a:t>Exercício:	</a:t>
            </a:r>
            <a:r>
              <a:rPr sz="705" spc="-4" dirty="0">
                <a:latin typeface="Arial MT"/>
                <a:cs typeface="Arial MT"/>
              </a:rPr>
              <a:t>2024</a:t>
            </a:r>
            <a:endParaRPr sz="705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1634" y="929260"/>
            <a:ext cx="2124580" cy="147049"/>
          </a:xfrm>
          <a:prstGeom prst="rect">
            <a:avLst/>
          </a:prstGeom>
        </p:spPr>
        <p:txBody>
          <a:bodyPr vert="horz" wrap="square" lIns="0" tIns="11197" rIns="0" bIns="0" rtlCol="0">
            <a:spAutoFit/>
          </a:bodyPr>
          <a:lstStyle/>
          <a:p>
            <a:pPr marL="11196">
              <a:spcBef>
                <a:spcPts val="88"/>
              </a:spcBef>
            </a:pPr>
            <a:r>
              <a:rPr sz="882" b="1" spc="-4" dirty="0">
                <a:latin typeface="Arial"/>
                <a:cs typeface="Arial"/>
              </a:rPr>
              <a:t>CONSOLIDAÇÃO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dirty="0">
                <a:latin typeface="Arial"/>
                <a:cs typeface="Arial"/>
              </a:rPr>
              <a:t>GERAL</a:t>
            </a:r>
            <a:r>
              <a:rPr sz="882" b="1" spc="-22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DA</a:t>
            </a:r>
            <a:r>
              <a:rPr sz="882" b="1" spc="-26" dirty="0">
                <a:latin typeface="Arial"/>
                <a:cs typeface="Arial"/>
              </a:rPr>
              <a:t> </a:t>
            </a:r>
            <a:r>
              <a:rPr sz="882" b="1" spc="-4" dirty="0">
                <a:latin typeface="Arial"/>
                <a:cs typeface="Arial"/>
              </a:rPr>
              <a:t>DESPESA</a:t>
            </a:r>
            <a:endParaRPr sz="882">
              <a:latin typeface="Arial"/>
              <a:cs typeface="Arial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423487" y="1771453"/>
          <a:ext cx="7717350" cy="45033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4259"/>
                <a:gridCol w="320786"/>
                <a:gridCol w="4633769"/>
                <a:gridCol w="2278536"/>
              </a:tblGrid>
              <a:tr h="96221">
                <a:tc>
                  <a:txBody>
                    <a:bodyPr/>
                    <a:lstStyle/>
                    <a:p>
                      <a:pPr marL="46990">
                        <a:lnSpc>
                          <a:spcPts val="76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12090">
                        <a:lnSpc>
                          <a:spcPts val="76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FUNDEB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7575" algn="r">
                        <a:lnSpc>
                          <a:spcPts val="760"/>
                        </a:lnSpc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25.400.000,00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</a:tr>
              <a:tr h="101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750">
                        <a:lnSpc>
                          <a:spcPts val="80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2055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750"/>
                        </a:lnSpc>
                        <a:spcBef>
                          <a:spcPts val="5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256.500,00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158" marB="0"/>
                </a:tc>
              </a:tr>
              <a:tr h="123804">
                <a:tc gridSpan="2"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2056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39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PROFISSIONAIS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EDUCAÇÃO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-ENSINO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INFANTIL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 CRECHE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70%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3919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20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1.045.000,00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22393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2057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INFANTIL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-CRECHE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30%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348.500,00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2058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PROFISSIONAIS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EDUCAÇÃO-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EJA</a:t>
                      </a:r>
                      <a:r>
                        <a:rPr sz="700" spc="2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70%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2059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ENSINO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EJA</a:t>
                      </a:r>
                      <a:r>
                        <a:rPr sz="70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30%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4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2150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PROFISSIONAIS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EDUCAÇÃO-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PRÉ-ESCOLAR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70%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2.395.000,00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132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894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2151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94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ENCARGOS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PRÉ-ESCOLAR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30%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75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430.000,00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2548">
                <a:tc gridSpan="4">
                  <a:txBody>
                    <a:bodyPr/>
                    <a:lstStyle/>
                    <a:p>
                      <a:pPr marL="46990">
                        <a:lnSpc>
                          <a:spcPts val="869"/>
                        </a:lnSpc>
                        <a:spcBef>
                          <a:spcPts val="35"/>
                        </a:spcBef>
                        <a:tabLst>
                          <a:tab pos="761365" algn="l"/>
                          <a:tab pos="7259320" algn="l"/>
                        </a:tabLst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03	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FUNDO MUNICIPAL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SAÚDE - F.M.S	</a:t>
                      </a:r>
                      <a:r>
                        <a:rPr sz="900" spc="-7" baseline="7936" dirty="0">
                          <a:latin typeface="Arial MT"/>
                          <a:cs typeface="Arial MT"/>
                        </a:rPr>
                        <a:t>23.486.000,00</a:t>
                      </a:r>
                      <a:endParaRPr sz="900" baseline="7936">
                        <a:latin typeface="Arial MT"/>
                        <a:cs typeface="Arial MT"/>
                      </a:endParaRPr>
                    </a:p>
                  </a:txBody>
                  <a:tcPr marL="0" marR="0" marT="39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053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885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1003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885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MATERIAL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PERMANENTE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90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0077" marB="0"/>
                </a:tc>
              </a:tr>
              <a:tr h="117454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1075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VEICULOS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1076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CONST.REF.AMPL.DE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POSTOS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1078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AQUISICAO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285.000,00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1079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CONST.REF.AMPL.DE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PREDIO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SEC.DE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EQUIP.PARA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CENTRO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ESPECIALIDADES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CONST.AMPL.REF.DE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CENTRO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ESPECIALIDADES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1084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AQUIS.DE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EQUIPAMENTOS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MATERIAIS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PERMANENTES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1106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AMPLIACAO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UNIDADE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CAPS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1107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CONSTRUÇÃO,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AMPLIACAO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UBS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1108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CONST.REF.E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AMPLIACAO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SAMU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1162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CONSTRUÇÃO,</a:t>
                      </a:r>
                      <a:r>
                        <a:rPr sz="7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REFORMA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AMPLIAÇÃO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150.000,00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2074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ASSISTÊNCIA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FARMACÊUTICA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120.000,00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2075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FUNDO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MUNICIPAL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5.617.000,00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2077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COMBATE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DESNUTRIÇÃO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2078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CANCER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2079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FAMILIA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-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PSF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2.055.500,00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2080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PROG.AGENTES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COMUNIT.DE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SAUDE-PACS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1.529.000,00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2081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BUCAL-PSB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789.500,00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2082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CENTRO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DE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ESPECIALIDADES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306.500,00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2083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MANUTENCAO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VIGILANCIA</a:t>
                      </a:r>
                      <a:r>
                        <a:rPr sz="7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SANITARIA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115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66.000,00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2084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MANUT.DO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PROG.DE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CONT.DE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DOENCAS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EPIDEMIAS-ECD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387.500,00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453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2129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CAMPANHAS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EDUCATIVAS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PREVENTIVAS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EM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SAUDE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3.000,00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2137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SAMU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454.000,00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2138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Previne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Brasil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2075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9.000,00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2139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CAPS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515.000,00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1756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2140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das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Ações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do</a:t>
                      </a:r>
                      <a:r>
                        <a:rPr sz="7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Programa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COFINANCIAMENTO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18210" algn="r">
                        <a:lnSpc>
                          <a:spcPts val="805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1.170.000,00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/>
                </a:tc>
              </a:tr>
              <a:tr h="164016">
                <a:tc gridSpan="2">
                  <a:txBody>
                    <a:bodyPr/>
                    <a:lstStyle/>
                    <a:p>
                      <a:pPr marL="580390">
                        <a:lnSpc>
                          <a:spcPts val="940"/>
                        </a:lnSpc>
                      </a:pPr>
                      <a:r>
                        <a:rPr sz="700" spc="-5" dirty="0">
                          <a:latin typeface="Arial MT"/>
                          <a:cs typeface="Arial MT"/>
                        </a:rPr>
                        <a:t>2141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940"/>
                        </a:lnSpc>
                      </a:pPr>
                      <a:r>
                        <a:rPr sz="700" dirty="0">
                          <a:latin typeface="Arial MT"/>
                          <a:cs typeface="Arial MT"/>
                        </a:rPr>
                        <a:t>Manutenção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Estratégia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Saúde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spc="-5" dirty="0">
                          <a:latin typeface="Arial MT"/>
                          <a:cs typeface="Arial MT"/>
                        </a:rPr>
                        <a:t>da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Família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</a:t>
                      </a:r>
                      <a:r>
                        <a:rPr sz="7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Equipe</a:t>
                      </a:r>
                      <a:r>
                        <a:rPr sz="7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00" dirty="0">
                          <a:latin typeface="Arial MT"/>
                          <a:cs typeface="Arial MT"/>
                        </a:rPr>
                        <a:t>Multiprofissional</a:t>
                      </a:r>
                      <a:endParaRPr sz="7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1948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600" spc="-5" dirty="0">
                          <a:latin typeface="Arial MT"/>
                          <a:cs typeface="Arial MT"/>
                        </a:rPr>
                        <a:t>132.000,00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1623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065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</TotalTime>
  <Words>2215</Words>
  <Application>Microsoft Office PowerPoint</Application>
  <PresentationFormat>Personalizar</PresentationFormat>
  <Paragraphs>883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Office Theme</vt:lpstr>
      <vt:lpstr> MUNICIPIO DE JAICÓS - PI         PROJETO DE    LEI DE ORÇAMENTÁRIA ANUAL-LOA                  ADM: Ogilvan da Silva Oliveira   </vt:lpstr>
      <vt:lpstr>AMPARO LEGAL PARA ELABORAÇÃO DA LOA </vt:lpstr>
      <vt:lpstr>ORÇAMENTO</vt:lpstr>
      <vt:lpstr>                             RECEITAS   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REFORMULAÇÃO PPA 2022 A 2025 2022 = 58.775.435,00  2023 = 89.663.000,00  2024= 92.900.000,00  2025 = 67.605.127,55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Valéria Melo</dc:creator>
  <cp:lastModifiedBy>Jairton</cp:lastModifiedBy>
  <cp:revision>59</cp:revision>
  <dcterms:created xsi:type="dcterms:W3CDTF">2018-09-19T11:11:13Z</dcterms:created>
  <dcterms:modified xsi:type="dcterms:W3CDTF">2023-09-28T23:50:49Z</dcterms:modified>
</cp:coreProperties>
</file>